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543" r:id="rId2"/>
    <p:sldId id="458" r:id="rId3"/>
    <p:sldId id="459" r:id="rId4"/>
    <p:sldId id="604" r:id="rId5"/>
    <p:sldId id="462" r:id="rId6"/>
    <p:sldId id="463" r:id="rId7"/>
    <p:sldId id="464" r:id="rId8"/>
    <p:sldId id="465" r:id="rId9"/>
    <p:sldId id="466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94" r:id="rId19"/>
    <p:sldId id="495" r:id="rId20"/>
    <p:sldId id="496" r:id="rId21"/>
    <p:sldId id="497" r:id="rId22"/>
    <p:sldId id="498" r:id="rId23"/>
    <p:sldId id="499" r:id="rId24"/>
    <p:sldId id="506" r:id="rId25"/>
    <p:sldId id="500" r:id="rId26"/>
    <p:sldId id="504" r:id="rId27"/>
    <p:sldId id="505" r:id="rId28"/>
    <p:sldId id="507" r:id="rId29"/>
    <p:sldId id="509" r:id="rId30"/>
    <p:sldId id="508" r:id="rId31"/>
    <p:sldId id="478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21" r:id="rId43"/>
    <p:sldId id="520" r:id="rId44"/>
    <p:sldId id="522" r:id="rId45"/>
    <p:sldId id="523" r:id="rId46"/>
    <p:sldId id="524" r:id="rId47"/>
    <p:sldId id="525" r:id="rId48"/>
    <p:sldId id="526" r:id="rId49"/>
    <p:sldId id="530" r:id="rId50"/>
    <p:sldId id="527" r:id="rId51"/>
    <p:sldId id="528" r:id="rId52"/>
    <p:sldId id="529" r:id="rId53"/>
    <p:sldId id="531" r:id="rId54"/>
    <p:sldId id="532" r:id="rId55"/>
    <p:sldId id="533" r:id="rId56"/>
    <p:sldId id="534" r:id="rId57"/>
    <p:sldId id="489" r:id="rId58"/>
    <p:sldId id="487" r:id="rId5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73">
          <p15:clr>
            <a:srgbClr val="A4A3A4"/>
          </p15:clr>
        </p15:guide>
        <p15:guide id="2" pos="27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7A"/>
    <a:srgbClr val="5CDBAA"/>
    <a:srgbClr val="A6EBD1"/>
    <a:srgbClr val="40D59B"/>
    <a:srgbClr val="A0C1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76994"/>
  </p:normalViewPr>
  <p:slideViewPr>
    <p:cSldViewPr snapToGrid="0" showGuides="1">
      <p:cViewPr varScale="1">
        <p:scale>
          <a:sx n="66" d="100"/>
          <a:sy n="66" d="100"/>
        </p:scale>
        <p:origin x="-1354" y="-86"/>
      </p:cViewPr>
      <p:guideLst>
        <p:guide orient="horz" pos="1973"/>
        <p:guide pos="27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sym typeface="微软雅黑" panose="020B0503020204020204" pitchFamily="34" charset="-122"/>
              </a:rPr>
              <a:t>‹#›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515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20204" pitchFamily="34" charset="0"/>
              <a:buNone/>
              <a:defRPr sz="1200" noProof="1">
                <a:latin typeface="Arial" panose="020B060402020202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2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082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3315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>
                <a:latin typeface="Arial" panose="020B0604020202020204" pitchFamily="34" charset="0"/>
                <a:sym typeface="+mn-ea"/>
              </a:rPr>
              <a:t>快速过一遍即可，后面讲到语法、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DOM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操作、事件等会体验到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</a:p>
          <a:p>
            <a:r>
              <a:rPr lang="zh-CN" altLang="en-US" dirty="0"/>
              <a:t>可以打开</a:t>
            </a:r>
            <a:r>
              <a:rPr lang="en-US" altLang="zh-CN" dirty="0"/>
              <a:t>JQ</a:t>
            </a:r>
            <a:r>
              <a:rPr lang="zh-CN" altLang="en-US" dirty="0"/>
              <a:t>官网，告知学生从哪里下载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主要给学生演示如何在页面中引入</a:t>
            </a:r>
            <a:r>
              <a:rPr lang="en-US" altLang="zh-CN" dirty="0">
                <a:latin typeface="Arial" panose="020B0604020202020204" pitchFamily="34" charset="0"/>
              </a:rPr>
              <a:t>JQ</a:t>
            </a:r>
            <a:r>
              <a:rPr lang="zh-CN" altLang="en-US" dirty="0">
                <a:latin typeface="Arial" panose="020B0604020202020204" pitchFamily="34" charset="0"/>
              </a:rPr>
              <a:t>文件，边实操边讲解</a:t>
            </a: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重点讲解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$(document).ready(function(){}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$(function(){});其实这个就是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JQ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ready()的简写，他等价于：$(document).ready(function(){})</a:t>
            </a:r>
          </a:p>
          <a:p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再结合下页讲解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这一页</a:t>
            </a:r>
            <a:r>
              <a:rPr lang="en-US" altLang="zh-CN"/>
              <a:t>PPT</a:t>
            </a:r>
            <a:r>
              <a:rPr lang="zh-CN" altLang="en-US"/>
              <a:t>可结合上一页</a:t>
            </a:r>
            <a:r>
              <a:rPr lang="en-US" altLang="zh-CN"/>
              <a:t>PPT</a:t>
            </a:r>
            <a:r>
              <a:rPr lang="zh-CN" altLang="en-US"/>
              <a:t>讲解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pPr marL="0" lvl="1"/>
            <a:r>
              <a:rPr lang="zh-CN" altLang="en-US"/>
              <a:t>主要讲</a:t>
            </a:r>
            <a:r>
              <a:rPr lang="en-US" altLang="zh-CN"/>
              <a:t>JQ</a:t>
            </a:r>
            <a:r>
              <a:rPr lang="zh-CN" altLang="en-US"/>
              <a:t>基础语法，可在开发工具中操作，然后引出下页的选择器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主要讲解标签选择器的用法，对照代码和图片讲解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主要讲解类选择器的用法，对照代码和图片讲解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在这里可以把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项目打开给学生看，说明学完本课后能够使用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达到什么样的效果，增加说服力</a:t>
            </a:r>
          </a:p>
          <a:p>
            <a:r>
              <a:rPr lang="zh-CN" altLang="en-US" dirty="0"/>
              <a:t>并且建议打开</a:t>
            </a:r>
            <a:r>
              <a:rPr lang="en-US" altLang="zh-CN" dirty="0"/>
              <a:t>JQ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主要讲解并集选择器的用法，对照代码和图片讲解</a:t>
            </a:r>
            <a:endParaRPr lang="zh-CN" altLang="en-US" dirty="0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主要讲解全局选择器的用法，对照代码和图片讲解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主要讲解后代选择器的用法，对照代码和图片讲解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主要讲解子选择器的用法，对照代码和图片讲解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主要讲解相邻选择器的用法，对照代码和图片讲解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主要讲解同辈选择器的用法，对照代码和图片讲解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</a:p>
          <a:p>
            <a:r>
              <a:rPr lang="zh-CN" altLang="en-US" dirty="0"/>
              <a:t>给学生提供的有需求文档，也可让学生参考需求文档自行制作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、第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章的知识虽然是一些基础语法，但是也需要同学们掌握，记住固定语法是前提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、后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章都是在后续的学习中或者是做项目时会使用到，所以后几章是重点知识，其中定制化</a:t>
            </a:r>
            <a:r>
              <a:rPr lang="en-US" altLang="zh-CN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是个难点，到时候会学习使用</a:t>
            </a:r>
            <a:r>
              <a:rPr lang="en-US" altLang="zh-CN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去做插件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主要讲解根据属性名获取元素的用法，对照代码和图片讲解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主要讲解根据属性值获取元素的用法，对照代码和图片讲解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与根据属性名获取元素的方法对比讲解，对照代码和图片讲解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主要讲解根据属性值以</a:t>
            </a:r>
            <a:r>
              <a:rPr lang="en-US" altLang="zh-CN" dirty="0">
                <a:sym typeface="+mn-ea"/>
              </a:rPr>
              <a:t>****</a:t>
            </a:r>
            <a:r>
              <a:rPr lang="zh-CN" altLang="en-US" dirty="0">
                <a:sym typeface="+mn-ea"/>
              </a:rPr>
              <a:t>开头获取元素的用法，对照代码和图片讲解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与根据属性值以</a:t>
            </a:r>
            <a:r>
              <a:rPr lang="en-US" altLang="zh-CN" dirty="0">
                <a:sym typeface="+mn-ea"/>
              </a:rPr>
              <a:t>***</a:t>
            </a:r>
            <a:r>
              <a:rPr lang="zh-CN" altLang="en-US" dirty="0">
                <a:sym typeface="+mn-ea"/>
              </a:rPr>
              <a:t>开头对比讲解，对照代码和图片讲解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与属性值以</a:t>
            </a:r>
            <a:r>
              <a:rPr lang="en-US" altLang="zh-CN" dirty="0">
                <a:sym typeface="+mn-ea"/>
              </a:rPr>
              <a:t>**</a:t>
            </a:r>
            <a:r>
              <a:rPr lang="zh-CN" altLang="en-US" dirty="0">
                <a:sym typeface="+mn-ea"/>
              </a:rPr>
              <a:t>开头和</a:t>
            </a:r>
            <a:r>
              <a:rPr lang="en-US" altLang="zh-CN" dirty="0">
                <a:sym typeface="+mn-ea"/>
              </a:rPr>
              <a:t>**</a:t>
            </a:r>
            <a:r>
              <a:rPr lang="zh-CN" altLang="en-US" dirty="0">
                <a:sym typeface="+mn-ea"/>
              </a:rPr>
              <a:t>结束获取元素对比讲解，对照代码和图片讲解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23CBDB-43F2-49A8-ABF4-3FF254211649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</a:p>
          <a:p>
            <a:r>
              <a:rPr lang="zh-CN" altLang="en-US" dirty="0">
                <a:sym typeface="+mn-ea"/>
              </a:rPr>
              <a:t>结合图，以提问的方法引出下一页的过滤选择器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、此处简单讲解即可，说明每个过滤选择器的用法，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、说明后面的具体案例中再详细讲解每一种选择器，引出下一页的内容；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、演示基本</a:t>
            </a: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代码和实现效果，提出如何实现标题有背景颜色；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、使用过滤选择器实现，然后给出图来说明；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、最后演示加深学生的印象，使学生能够掌握；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、对照图和代码讲解；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、最后演示加深学生的印象，使学生能够掌握；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、对照图和代码讲解；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、最后演示加深学生的印象，使学生能够掌握；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这里给学生大致说一下本课会做到的课堂练习，让学生捉住重点知识，核心学习</a:t>
            </a:r>
            <a:endParaRPr lang="en-US" altLang="zh-CN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给学生提供的有需求文档，也可让学生参考需求文档自行制作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教学指导；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总结部分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主要达到以下几个目的：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 dirty="0">
                <a:ea typeface="宋体" panose="02010600030101010101" pitchFamily="2" charset="-122"/>
                <a:sym typeface="+mn-ea"/>
              </a:rPr>
              <a:t>回顾内容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注意与</a:t>
            </a:r>
            <a:r>
              <a:rPr lang="zh-CN" altLang="zh-CN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与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</a:t>
            </a:r>
            <a:r>
              <a:rPr lang="zh-CN" altLang="zh-CN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不一样。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本章任务和目标是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是强调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内容概貌，学到技术，告知要学习什么；总结时，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要格外强调观点，把每一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个知识点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的观点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结论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都尽量突出出来。</a:t>
            </a:r>
            <a:endParaRPr lang="en-US" altLang="zh-CN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 dirty="0">
                <a:ea typeface="宋体" panose="02010600030101010101" pitchFamily="2" charset="-122"/>
                <a:sym typeface="+mn-ea"/>
              </a:rPr>
              <a:t>整理逻辑</a:t>
            </a:r>
            <a:r>
              <a:rPr lang="zh-CN" altLang="en-US" b="1" dirty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还应该把观点之间的逻辑联系梳理出来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从而使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知识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系统化、逻辑化。要帮助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学生</a:t>
            </a:r>
            <a:r>
              <a:rPr lang="zh-CN" altLang="zh-CN" dirty="0">
                <a:ea typeface="宋体" panose="02010600030101010101" pitchFamily="2" charset="-122"/>
                <a:sym typeface="+mn-ea"/>
              </a:rPr>
              <a:t>整清逻辑是总结的一大任务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。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重点体现</a:t>
            </a:r>
            <a:r>
              <a:rPr lang="zh-CN" altLang="en-US" dirty="0">
                <a:sym typeface="+mn-ea"/>
              </a:rPr>
              <a:t>设计思想是</a:t>
            </a:r>
            <a:r>
              <a:rPr lang="en-US" altLang="zh-CN" dirty="0">
                <a:sym typeface="+mn-ea"/>
              </a:rPr>
              <a:t>write </a:t>
            </a:r>
            <a:r>
              <a:rPr lang="en-US" altLang="zh-CN" dirty="0" err="1">
                <a:sym typeface="+mn-ea"/>
              </a:rPr>
              <a:t>less,do</a:t>
            </a:r>
            <a:r>
              <a:rPr lang="en-US" altLang="zh-CN" dirty="0">
                <a:sym typeface="+mn-ea"/>
              </a:rPr>
              <a:t> more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从而引出下一页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做隔行变色使用</a:t>
            </a:r>
            <a:r>
              <a:rPr lang="en-US" altLang="zh-CN">
                <a:latin typeface="Arial" panose="020B0604020202020204" pitchFamily="34" charset="0"/>
              </a:rPr>
              <a:t>JS</a:t>
            </a:r>
            <a:r>
              <a:rPr lang="zh-CN" altLang="en-US">
                <a:latin typeface="Arial" panose="020B0604020202020204" pitchFamily="34" charset="0"/>
              </a:rPr>
              <a:t>的话，代码量大，而使用</a:t>
            </a:r>
            <a:r>
              <a:rPr lang="en-US" altLang="zh-CN">
                <a:latin typeface="Arial" panose="020B0604020202020204" pitchFamily="34" charset="0"/>
              </a:rPr>
              <a:t>JQ</a:t>
            </a:r>
            <a:r>
              <a:rPr lang="zh-CN" altLang="en-US">
                <a:latin typeface="Arial" panose="020B0604020202020204" pitchFamily="34" charset="0"/>
              </a:rPr>
              <a:t>一句话就可以完成，体现出</a:t>
            </a:r>
            <a:r>
              <a:rPr lang="en-US" altLang="zh-CN">
                <a:latin typeface="Arial" panose="020B0604020202020204" pitchFamily="34" charset="0"/>
              </a:rPr>
              <a:t>JQ</a:t>
            </a:r>
            <a:r>
              <a:rPr lang="zh-CN" altLang="en-US">
                <a:latin typeface="Arial" panose="020B0604020202020204" pitchFamily="34" charset="0"/>
              </a:rPr>
              <a:t>的特点</a:t>
            </a: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呼应上一页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>
                <a:latin typeface="Arial" panose="020B0604020202020204" pitchFamily="34" charset="0"/>
              </a:rPr>
              <a:t>快速过一遍即可，后面讲到语法、</a:t>
            </a:r>
            <a:r>
              <a:rPr lang="en-US" altLang="zh-CN">
                <a:latin typeface="Arial" panose="020B0604020202020204" pitchFamily="34" charset="0"/>
              </a:rPr>
              <a:t>DOM</a:t>
            </a:r>
            <a:r>
              <a:rPr lang="zh-CN" altLang="en-US">
                <a:latin typeface="Arial" panose="020B0604020202020204" pitchFamily="34" charset="0"/>
              </a:rPr>
              <a:t>操作、动画等会体验到</a:t>
            </a:r>
          </a:p>
          <a:p>
            <a:pPr eaLnBrk="1" hangingPunct="1"/>
            <a:r>
              <a:rPr lang="zh-CN">
                <a:latin typeface="Arial" panose="020B0604020202020204" pitchFamily="34" charset="0"/>
              </a:rPr>
              <a:t>提示：</a:t>
            </a:r>
            <a:r>
              <a:rPr lang="en-US" altLang="zh-CN" dirty="0" err="1"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能做的</a:t>
            </a:r>
            <a:r>
              <a:rPr lang="en-US" altLang="en-US" dirty="0"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也都能做，但使用</a:t>
            </a:r>
            <a:r>
              <a:rPr lang="en-US" altLang="zh-CN" dirty="0" err="1"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能大幅提高开发效率</a:t>
            </a:r>
            <a:endParaRPr lang="zh-CN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1" y="1566853"/>
            <a:ext cx="10363200" cy="178257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3373442"/>
            <a:ext cx="8534401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marR="0" lvl="0" indent="0" algn="ctr" defTabSz="121856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SzTx/>
              <a:buFont typeface="Wingdings" panose="05000000000000000000" pitchFamily="2" charset="2"/>
              <a:buNone/>
              <a:defRPr sz="264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609600" algn="l">
              <a:buNone/>
              <a:defRPr sz="3175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175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175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175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  <a:p>
            <a:pPr lvl="0"/>
            <a:endParaRPr lang="zh-CN" altLang="en-US" noProof="1"/>
          </a:p>
        </p:txBody>
      </p:sp>
      <p:pic>
        <p:nvPicPr>
          <p:cNvPr id="2" name="图片 1" descr="封面-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4935" y="-20955"/>
            <a:ext cx="12232640" cy="6880225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:\设计\06-2018\前端5.0PPT\目录-bg.png目录-b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10160" y="-11747"/>
            <a:ext cx="12212955" cy="6869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697480" y="2590800"/>
            <a:ext cx="1341120" cy="1143000"/>
          </a:xfrm>
        </p:spPr>
        <p:txBody>
          <a:bodyPr/>
          <a:lstStyle>
            <a:lvl1pPr>
              <a:defRPr sz="3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目录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内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575" y="276016"/>
            <a:ext cx="9518680" cy="942340"/>
          </a:xfrm>
        </p:spPr>
        <p:txBody>
          <a:bodyPr/>
          <a:lstStyle>
            <a:lvl1pPr>
              <a:defRPr sz="37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687685" cy="4818380"/>
          </a:xfrm>
        </p:spPr>
        <p:txBody>
          <a:bodyPr/>
          <a:lstStyle>
            <a:lvl1pPr marL="609600" indent="-609600">
              <a:lnSpc>
                <a:spcPct val="150000"/>
              </a:lnSpc>
              <a:buClr>
                <a:srgbClr val="40D59B"/>
              </a:buClr>
              <a:buFont typeface="Wingdings" panose="05000000000000000000" charset="0"/>
              <a:buChar char=""/>
              <a:defRPr sz="31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066800" indent="-457200">
              <a:lnSpc>
                <a:spcPct val="150000"/>
              </a:lnSpc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00200" indent="-381000">
              <a:lnSpc>
                <a:spcPct val="150000"/>
              </a:lnSpc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209800" indent="-381000">
              <a:buClr>
                <a:srgbClr val="40D59B"/>
              </a:buClr>
              <a:buFont typeface="Wingdings" panose="05000000000000000000" charset="0"/>
              <a:buChar char="q"/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endParaRPr lang="zh-CN" altLang="en-US" noProof="1"/>
          </a:p>
        </p:txBody>
      </p:sp>
      <p:sp>
        <p:nvSpPr>
          <p:cNvPr id="6" name="灯片编号占位符 3"/>
          <p:cNvSpPr>
            <a:spLocks noGrp="1"/>
          </p:cNvSpPr>
          <p:nvPr userDrawn="1"/>
        </p:nvSpPr>
        <p:spPr>
          <a:xfrm>
            <a:off x="687388" y="628427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0F2CF01B-DEC6-419C-B3B6-D9E741443E72}" type="slidenum">
              <a:rPr lang="zh-CN" altLang="en-US" sz="1800" smtClean="0"/>
              <a:t>‹#›</a:t>
            </a:fld>
            <a:r>
              <a:rPr lang="en-US" altLang="zh-CN" sz="1800"/>
              <a:t>/60</a:t>
            </a:r>
            <a:endParaRPr lang="en-US" sz="1800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小章节封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780" y="-9525"/>
            <a:ext cx="12228195" cy="68776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2436813"/>
            <a:ext cx="109728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lstStyle/>
          <a:p>
            <a:fld id="{9A0DB2DC-4C9A-4742-B13C-FB6460FD3503}" type="slidenum">
              <a:rPr lang="zh-CN" altLang="en-US" dirty="0">
                <a:latin typeface="微软雅黑" panose="020B0503020204020204" pitchFamily="34" charset="-122"/>
              </a:rPr>
              <a:t>‹#›</a:t>
            </a:fld>
            <a:r>
              <a:rPr lang="en-US" altLang="zh-CN" dirty="0">
                <a:latin typeface="微软雅黑" panose="020B0503020204020204" pitchFamily="34" charset="-122"/>
              </a:rPr>
              <a:t>/20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5123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3000" y="219075"/>
            <a:ext cx="2111375" cy="94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313113" y="1123950"/>
            <a:ext cx="5870575" cy="774700"/>
          </a:xfrm>
          <a:prstGeom prst="rect">
            <a:avLst/>
          </a:prstGeom>
          <a:noFill/>
          <a:ln>
            <a:noFill/>
          </a:ln>
        </p:spPr>
        <p:txBody>
          <a:bodyPr wrap="none" lIns="121913" tIns="60956" rIns="121913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423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扫我有更多精彩课程呦</a:t>
            </a:r>
          </a:p>
        </p:txBody>
      </p:sp>
      <p:pic>
        <p:nvPicPr>
          <p:cNvPr id="5125" name="图片 1" descr="课工场最终蓝绿色v1-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3500" y="165100"/>
            <a:ext cx="1608138" cy="69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6" descr="ppt01-01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/>
    </p:bld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 anchor="ctr"/>
          <a:lstStyle/>
          <a:p>
            <a:pPr lvl="0"/>
            <a:r>
              <a:rPr lang="en-US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308100"/>
            <a:ext cx="10972800" cy="4818063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/>
          <a:p>
            <a:pPr lvl="0"/>
            <a:r>
              <a:rPr lang="en-US" altLang="en-US" dirty="0"/>
              <a:t>单击此处编辑母版文本样式</a:t>
            </a:r>
          </a:p>
          <a:p>
            <a:pPr lvl="1"/>
            <a:r>
              <a:rPr lang="en-US" altLang="en-US" dirty="0"/>
              <a:t>第二级</a:t>
            </a:r>
          </a:p>
          <a:p>
            <a:pPr lvl="2"/>
            <a:r>
              <a:rPr lang="en-US" altLang="en-US" dirty="0"/>
              <a:t>第三级</a:t>
            </a:r>
          </a:p>
          <a:p>
            <a:pPr lvl="3"/>
            <a:r>
              <a:rPr lang="en-US" altLang="en-US" dirty="0"/>
              <a:t>第四级</a:t>
            </a:r>
          </a:p>
          <a:p>
            <a:pPr lvl="4"/>
            <a:r>
              <a:rPr lang="en-US" altLang="en-US" dirty="0"/>
              <a:t>第五级</a:t>
            </a:r>
          </a:p>
        </p:txBody>
      </p:sp>
      <p:sp>
        <p:nvSpPr>
          <p:cNvPr id="1030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A6A6A6"/>
                </a:solidFill>
                <a:latin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3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90000"/>
        <a:buFont typeface="Wingdings" panose="05000000000000000000" pitchFamily="2" charset="2"/>
        <a:buChar char="n"/>
        <a:defRPr sz="29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85000"/>
        <a:buFont typeface="Wingdings" panose="05000000000000000000" pitchFamily="2" charset="2"/>
        <a:buChar char="n"/>
        <a:defRPr sz="2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5pPr>
      <a:lvl6pPr marL="3352165" lvl="5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1765" lvl="6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1365" lvl="7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0965" lvl="8" indent="-304800" algn="l" defTabSz="1218565" eaLnBrk="1" fontAlgn="base" latinLnBrk="0" hangingPunct="1">
        <a:spcBef>
          <a:spcPct val="20000"/>
        </a:spcBef>
        <a:buFont typeface="Arial" panose="020B060402020202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6965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6565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165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18081" y="2302183"/>
            <a:ext cx="10363200" cy="1782571"/>
          </a:xfrm>
        </p:spPr>
        <p:txBody>
          <a:bodyPr>
            <a:normAutofit/>
          </a:bodyPr>
          <a:lstStyle/>
          <a:p>
            <a:r>
              <a:rPr lang="en-US" altLang="zh-CN"/>
              <a:t>		</a:t>
            </a:r>
            <a:r>
              <a:rPr lang="zh-CN" altLang="en-US"/>
              <a:t>第一章 </a:t>
            </a:r>
            <a:r>
              <a:rPr lang="en-US" altLang="zh-CN" sz="6130">
                <a:sym typeface="+mn-ea"/>
              </a:rPr>
              <a:t>jQuery</a:t>
            </a:r>
            <a:r>
              <a:rPr lang="zh-CN" altLang="en-US" sz="6130">
                <a:sym typeface="+mn-ea"/>
              </a:rPr>
              <a:t>基础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jQuery</a:t>
            </a:r>
            <a:r>
              <a:rPr sz="3700">
                <a:sym typeface="+mn-ea"/>
              </a:rPr>
              <a:t>能做什么</a:t>
            </a:r>
            <a:endParaRPr lang="en-US" altLang="zh-CN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访问和操作</a:t>
            </a:r>
            <a:r>
              <a:rPr lang="en-US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元素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控制页面样式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对页面事件进行处理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扩展新的</a:t>
            </a:r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插件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与</a:t>
            </a:r>
            <a:r>
              <a:rPr lang="en-US" dirty="0">
                <a:sym typeface="+mn-ea"/>
              </a:rPr>
              <a:t>Ajax</a:t>
            </a:r>
            <a:r>
              <a:rPr lang="zh-CN" altLang="en-US" dirty="0">
                <a:sym typeface="+mn-ea"/>
              </a:rPr>
              <a:t>技术完美结合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jQuery</a:t>
            </a:r>
            <a:r>
              <a:rPr sz="3700">
                <a:sym typeface="+mn-ea"/>
              </a:rPr>
              <a:t>的优势</a:t>
            </a:r>
            <a:endParaRPr lang="en-US" altLang="zh-CN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>
                <a:sym typeface="+mn-ea"/>
              </a:rPr>
              <a:t>体积小，压缩后只有</a:t>
            </a:r>
            <a:r>
              <a:rPr lang="en-US" sz="2800">
                <a:sym typeface="+mn-ea"/>
              </a:rPr>
              <a:t>100KB</a:t>
            </a:r>
            <a:r>
              <a:rPr lang="zh-CN" altLang="en-US" sz="2800">
                <a:sym typeface="+mn-ea"/>
              </a:rPr>
              <a:t>左右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强大的选择器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出色的</a:t>
            </a:r>
            <a:r>
              <a:rPr lang="en-US" sz="2800">
                <a:sym typeface="+mn-ea"/>
              </a:rPr>
              <a:t>DOM</a:t>
            </a:r>
            <a:r>
              <a:rPr lang="zh-CN" altLang="en-US" sz="2800">
                <a:sym typeface="+mn-ea"/>
              </a:rPr>
              <a:t>封装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可靠的事件处理机制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出色的浏览器兼容性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使用隐式迭代简化编程</a:t>
            </a:r>
          </a:p>
          <a:p>
            <a:pPr>
              <a:defRPr/>
            </a:pPr>
            <a:r>
              <a:rPr lang="zh-CN" altLang="en-US" sz="2800">
                <a:sym typeface="+mn-ea"/>
              </a:rPr>
              <a:t>丰富的插件支持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获取</a:t>
            </a:r>
            <a:r>
              <a:rPr lang="en-US" sz="3700">
                <a:sym typeface="+mn-ea"/>
              </a:rPr>
              <a:t>jQuery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进入</a:t>
            </a:r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官网：</a:t>
            </a:r>
            <a:r>
              <a:rPr lang="en-US">
                <a:sym typeface="+mn-ea"/>
              </a:rPr>
              <a:t>http://jquery.com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2268220"/>
            <a:ext cx="7039610" cy="2595880"/>
          </a:xfrm>
          <a:prstGeom prst="rect">
            <a:avLst/>
          </a:prstGeom>
        </p:spPr>
      </p:pic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6951980" y="5313621"/>
            <a:ext cx="1708150" cy="366712"/>
          </a:xfrm>
          <a:prstGeom prst="roundRect">
            <a:avLst>
              <a:gd name="adj" fmla="val 16667"/>
            </a:avLst>
          </a:prstGeom>
          <a:solidFill>
            <a:srgbClr val="00C77A"/>
          </a:solidFill>
          <a:ln w="38100" algn="ctr">
            <a:solidFill>
              <a:srgbClr val="00C77A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点击此处下载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7404100" y="4226560"/>
            <a:ext cx="228600" cy="102235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jQuery</a:t>
            </a:r>
            <a:r>
              <a:rPr sz="3700">
                <a:sym typeface="+mn-ea"/>
              </a:rPr>
              <a:t>库文件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库分开发版和发布版</a:t>
            </a:r>
            <a:endParaRPr lang="en-US" altLang="zh-CN" dirty="0">
              <a:sym typeface="+mn-ea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>
              <a:sym typeface="+mn-ea"/>
            </a:endParaRPr>
          </a:p>
          <a:p>
            <a:pPr>
              <a:defRPr/>
            </a:pPr>
            <a:r>
              <a:rPr lang="zh-CN" altLang="en-US" dirty="0">
                <a:sym typeface="+mn-ea"/>
              </a:rPr>
              <a:t>在页面中引入</a:t>
            </a:r>
            <a:r>
              <a:rPr lang="en-US" dirty="0" err="1">
                <a:sym typeface="+mn-ea"/>
              </a:rPr>
              <a:t>jQuery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1216660" y="2224405"/>
          <a:ext cx="1024255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1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0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169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大小</a:t>
                      </a: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jquery-3.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版本号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（开发版）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约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286KB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完整无压缩版本，主要用于测试、学习和开发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jquery-3.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版本号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min.js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（发布版）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约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94.8KB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经过工具压缩或经过服务器开启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Gzip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压缩，主要应用于发布的产品和项目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216710" y="4916482"/>
            <a:ext cx="7534026" cy="450849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b="1" dirty="0">
                <a:ea typeface="宋体" panose="02010600030101010101" pitchFamily="2" charset="-122"/>
              </a:rPr>
              <a:t>&lt;script </a:t>
            </a:r>
            <a:r>
              <a:rPr lang="en-US" b="1" dirty="0" err="1">
                <a:ea typeface="宋体" panose="02010600030101010101" pitchFamily="2" charset="-122"/>
              </a:rPr>
              <a:t>src</a:t>
            </a:r>
            <a:r>
              <a:rPr lang="en-US" b="1" dirty="0">
                <a:ea typeface="宋体" panose="02010600030101010101" pitchFamily="2" charset="-122"/>
              </a:rPr>
              <a:t>="</a:t>
            </a:r>
            <a:r>
              <a:rPr lang="en-US" b="1" dirty="0" err="1">
                <a:ea typeface="宋体" panose="02010600030101010101" pitchFamily="2" charset="-122"/>
              </a:rPr>
              <a:t>js</a:t>
            </a:r>
            <a:r>
              <a:rPr lang="en-US" b="1" dirty="0">
                <a:ea typeface="宋体" panose="02010600030101010101" pitchFamily="2" charset="-122"/>
              </a:rPr>
              <a:t>/jquery-3.3.1.min.js" type="text/</a:t>
            </a:r>
            <a:r>
              <a:rPr lang="en-US" b="1" dirty="0" err="1">
                <a:ea typeface="宋体" panose="02010600030101010101" pitchFamily="2" charset="-122"/>
              </a:rPr>
              <a:t>javascript</a:t>
            </a:r>
            <a:r>
              <a:rPr lang="en-US" b="1" dirty="0">
                <a:ea typeface="宋体" panose="02010600030101010101" pitchFamily="2" charset="-122"/>
              </a:rPr>
              <a:t>"&gt;&lt;/script&gt;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jQuery</a:t>
            </a:r>
            <a:r>
              <a:rPr sz="3700">
                <a:sym typeface="+mn-ea"/>
              </a:rPr>
              <a:t>基本语法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使用</a:t>
            </a:r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弹出提示框</a:t>
            </a:r>
            <a:endParaRPr lang="zh-CN" altLang="en-US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463675" y="2423795"/>
            <a:ext cx="6858000" cy="1714500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fr-FR" altLang="en-US" b="1" dirty="0">
                <a:ea typeface="宋体" panose="02010600030101010101" pitchFamily="2" charset="-122"/>
              </a:rPr>
              <a:t>&lt;script&gt;</a:t>
            </a:r>
            <a:endParaRPr lang="zh-CN" altLang="en-US" b="1" dirty="0" err="1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     $(document).ready(function() </a:t>
            </a:r>
            <a:r>
              <a:rPr lang="en-US" altLang="zh-CN" b="1" dirty="0">
                <a:ea typeface="宋体" panose="02010600030101010101" pitchFamily="2" charset="-122"/>
              </a:rPr>
              <a:t>{</a:t>
            </a:r>
          </a:p>
          <a:p>
            <a:pPr>
              <a:defRPr/>
            </a:pPr>
            <a:r>
              <a:rPr lang="en-US" altLang="zh-CN" b="1" dirty="0">
                <a:ea typeface="宋体" panose="02010600030101010101" pitchFamily="2" charset="-122"/>
              </a:rPr>
              <a:t>        alert("</a:t>
            </a:r>
            <a:r>
              <a:rPr lang="zh-CN" altLang="en-US" b="1" dirty="0">
                <a:ea typeface="宋体" panose="02010600030101010101" pitchFamily="2" charset="-122"/>
              </a:rPr>
              <a:t>我欲奔赴沙场征战</a:t>
            </a:r>
            <a:r>
              <a:rPr lang="en-US" altLang="zh-CN" b="1" dirty="0" err="1">
                <a:ea typeface="宋体" panose="02010600030101010101" pitchFamily="2" charset="-122"/>
              </a:rPr>
              <a:t>jQuery</a:t>
            </a:r>
            <a:r>
              <a:rPr lang="zh-CN" altLang="en-US" b="1" dirty="0">
                <a:ea typeface="宋体" panose="02010600030101010101" pitchFamily="2" charset="-122"/>
              </a:rPr>
              <a:t>，势必攻克之！</a:t>
            </a:r>
            <a:r>
              <a:rPr lang="en-US" altLang="zh-CN" b="1" dirty="0">
                <a:ea typeface="宋体" panose="02010600030101010101" pitchFamily="2" charset="-122"/>
              </a:rPr>
              <a:t>");</a:t>
            </a:r>
          </a:p>
          <a:p>
            <a:pPr>
              <a:defRPr/>
            </a:pPr>
            <a:r>
              <a:rPr lang="en-US" altLang="zh-CN" b="1" dirty="0">
                <a:ea typeface="宋体" panose="02010600030101010101" pitchFamily="2" charset="-122"/>
              </a:rPr>
              <a:t>    });</a:t>
            </a:r>
            <a:endParaRPr lang="zh-CN" altLang="en-US" b="1" dirty="0" err="1">
              <a:ea typeface="宋体" panose="02010600030101010101" pitchFamily="2" charset="-122"/>
            </a:endParaRPr>
          </a:p>
          <a:p>
            <a:pPr>
              <a:defRPr/>
            </a:pPr>
            <a:r>
              <a:rPr lang="fr-FR" altLang="en-US" b="1" dirty="0" err="1">
                <a:ea typeface="宋体" panose="02010600030101010101" pitchFamily="2" charset="-122"/>
              </a:rPr>
              <a:t>&lt;/script&gt;</a:t>
            </a:r>
            <a:endParaRPr lang="zh-CN" altLang="en-US" b="1" dirty="0" err="1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b="1" dirty="0" err="1"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49090" y="5775960"/>
            <a:ext cx="3893820" cy="582930"/>
            <a:chOff x="6636" y="9211"/>
            <a:chExt cx="6132" cy="918"/>
          </a:xfrm>
        </p:grpSpPr>
        <p:sp>
          <p:nvSpPr>
            <p:cNvPr id="4" name="圆角矩形 3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586" y="9341"/>
              <a:ext cx="51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：弹出窗口特效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3825240" y="3894359"/>
            <a:ext cx="2952750" cy="411038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为页面加载事件绑定方法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 flipH="1" flipV="1">
            <a:off x="3736975" y="2996565"/>
            <a:ext cx="581660" cy="79311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$(document).ready()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$(document).ready()</a:t>
            </a:r>
            <a:r>
              <a:rPr lang="zh-CN" altLang="en-US">
                <a:sym typeface="+mn-ea"/>
              </a:rPr>
              <a:t>与</a:t>
            </a:r>
            <a:r>
              <a:rPr lang="en-US">
                <a:sym typeface="+mn-ea"/>
              </a:rPr>
              <a:t>window.onload</a:t>
            </a:r>
            <a:r>
              <a:rPr lang="zh-CN" altLang="en-US">
                <a:sym typeface="+mn-ea"/>
              </a:rPr>
              <a:t>类似，但也有区别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216660" y="2880360"/>
          <a:ext cx="10242550" cy="332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4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550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34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window.onload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$(document).ready()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8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执行时机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必须等待网页中所有的内容加载完毕后（包括图片、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、视频等）才能执行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网页中所有</a:t>
                      </a:r>
                      <a:r>
                        <a:rPr lang="en-US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文档结构绘制完毕后即刻执行，可能与</a:t>
                      </a:r>
                      <a:r>
                        <a:rPr lang="en-US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元素关联的内容（图片、</a:t>
                      </a:r>
                      <a:r>
                        <a:rPr lang="en-US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、视频等）并没有加载完</a:t>
                      </a: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编写个数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同一页面不能同时编写多个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同一页面能同时编写多个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简化写法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$(function(){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//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执行代码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}) ;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>
                <a:sym typeface="Calibri" panose="020F0502020204030204" pitchFamily="34" charset="0"/>
              </a:rPr>
              <a:t>jQuery</a:t>
            </a:r>
            <a:r>
              <a:rPr lang="zh-CN" altLang="en-US" sz="3700" dirty="0">
                <a:sym typeface="Calibri" panose="020F0502020204030204" pitchFamily="34" charset="0"/>
              </a:rPr>
              <a:t>选择器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71525" y="1308100"/>
            <a:ext cx="11114405" cy="4818380"/>
          </a:xfrm>
        </p:spPr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jQuery </a:t>
            </a:r>
            <a:r>
              <a:rPr lang="zh-CN" altLang="en-US" dirty="0">
                <a:sym typeface="Arial" panose="020B0604020202020204" pitchFamily="34" charset="0"/>
              </a:rPr>
              <a:t>语法</a:t>
            </a:r>
          </a:p>
          <a:p>
            <a:pPr lvl="1"/>
            <a:r>
              <a:rPr lang="en-US" altLang="zh-CN" dirty="0">
                <a:sym typeface="Arial" panose="020B0604020202020204" pitchFamily="34" charset="0"/>
              </a:rPr>
              <a:t>jQuery </a:t>
            </a:r>
            <a:r>
              <a:rPr lang="zh-CN" altLang="en-US" dirty="0">
                <a:sym typeface="Arial" panose="020B0604020202020204" pitchFamily="34" charset="0"/>
              </a:rPr>
              <a:t>语法是为 </a:t>
            </a:r>
            <a:r>
              <a:rPr lang="en-US" altLang="zh-CN" dirty="0">
                <a:sym typeface="Arial" panose="020B0604020202020204" pitchFamily="34" charset="0"/>
              </a:rPr>
              <a:t>HTML </a:t>
            </a:r>
            <a:r>
              <a:rPr lang="zh-CN" altLang="en-US" dirty="0">
                <a:sym typeface="Arial" panose="020B0604020202020204" pitchFamily="34" charset="0"/>
              </a:rPr>
              <a:t>元素的选取编制的，可以对元素执行某些操作</a:t>
            </a:r>
          </a:p>
          <a:p>
            <a:pPr lvl="1"/>
            <a:r>
              <a:rPr lang="zh-CN" altLang="en-US" sz="2960" dirty="0">
                <a:sym typeface="Arial" panose="020B0604020202020204" pitchFamily="34" charset="0"/>
              </a:rPr>
              <a:t>基础语法是：</a:t>
            </a:r>
            <a:r>
              <a:rPr lang="en-US" altLang="zh-CN" sz="2960" dirty="0">
                <a:sym typeface="Arial" panose="020B0604020202020204" pitchFamily="34" charset="0"/>
              </a:rPr>
              <a:t>$(selector).action()</a:t>
            </a: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96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96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>
                <a:sym typeface="Calibri" panose="020F0502020204030204" pitchFamily="34" charset="0"/>
              </a:rPr>
              <a:t>jQuery</a:t>
            </a:r>
            <a:r>
              <a:rPr lang="zh-CN" altLang="en-US" sz="3700" dirty="0">
                <a:sym typeface="Calibri" panose="020F0502020204030204" pitchFamily="34" charset="0"/>
              </a:rPr>
              <a:t>基本选择器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基本选择器包括标签选择器、类选择器、</a:t>
            </a:r>
            <a:r>
              <a:rPr lang="en-US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选择器、并集选择器和全局选择器</a:t>
            </a:r>
            <a:endParaRPr lang="zh-CN" altLang="en-US" dirty="0">
              <a:sym typeface="Arial" panose="020B0604020202020204" pitchFamily="34" charset="0"/>
            </a:endParaRPr>
          </a:p>
          <a:p>
            <a:pPr marL="609600" lvl="1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216660" y="2880360"/>
          <a:ext cx="10242550" cy="304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2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0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512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名称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根据给定的标签名匹配元素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$("h2"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.title")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#id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#title")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并集选择器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selector1,selector2,...,selectorN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将每一个选择器匹配的元素合并后一起返回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$("div,p,.title"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和拥有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2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全局选择器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匹配所有元素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$("*"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4089400" y="60439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标签选择器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标签选择器根据给定的标签名匹配元素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95040" y="2581995"/>
            <a:ext cx="6858000" cy="1754326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$(document).ready(function(){</a:t>
            </a:r>
          </a:p>
          <a:p>
            <a:pPr>
              <a:defRPr/>
            </a:pPr>
            <a:r>
              <a:rPr lang="fr-FR" b="1" dirty="0"/>
              <a:t>    $("dt").click(function(){</a:t>
            </a:r>
          </a:p>
          <a:p>
            <a:pPr>
              <a:defRPr/>
            </a:pPr>
            <a:r>
              <a:rPr lang="fr-FR" altLang="zh-CN" b="1" dirty="0"/>
              <a:t>        </a:t>
            </a:r>
            <a:r>
              <a:rPr lang="en-US" altLang="zh-CN" b="1" dirty="0">
                <a:solidFill>
                  <a:srgbClr val="FF0000"/>
                </a:solidFill>
              </a:rPr>
              <a:t>$("</a:t>
            </a:r>
            <a:r>
              <a:rPr lang="fr-FR" b="1" dirty="0">
                <a:solidFill>
                  <a:srgbClr val="FF0000"/>
                </a:solidFill>
              </a:rPr>
              <a:t>dd")</a:t>
            </a:r>
            <a:r>
              <a:rPr lang="fr-FR" b="1" dirty="0"/>
              <a:t>.css("display","block"); </a:t>
            </a:r>
            <a:endParaRPr lang="zh-CN" altLang="en-US" b="1" dirty="0"/>
          </a:p>
          <a:p>
            <a:pPr>
              <a:defRPr/>
            </a:pPr>
            <a:r>
              <a:rPr lang="zh-CN" altLang="en-US" b="1" dirty="0"/>
              <a:t>    </a:t>
            </a:r>
            <a:r>
              <a:rPr lang="en-US" altLang="zh-CN" b="1" dirty="0"/>
              <a:t>});</a:t>
            </a:r>
          </a:p>
          <a:p>
            <a:pPr>
              <a:defRPr/>
            </a:pPr>
            <a:r>
              <a:rPr lang="en-US" altLang="zh-CN" b="1" dirty="0"/>
              <a:t>    </a:t>
            </a:r>
            <a:r>
              <a:rPr lang="en-US" altLang="zh-CN" b="1" dirty="0">
                <a:solidFill>
                  <a:srgbClr val="FF0000"/>
                </a:solidFill>
              </a:rPr>
              <a:t>$("h1").</a:t>
            </a:r>
            <a:r>
              <a:rPr lang="en-US" altLang="zh-CN" b="1" dirty="0" err="1"/>
              <a:t>css</a:t>
            </a:r>
            <a:r>
              <a:rPr lang="en-US" altLang="zh-CN" b="1" dirty="0"/>
              <a:t>("</a:t>
            </a:r>
            <a:r>
              <a:rPr lang="en-US" altLang="zh-CN" b="1" dirty="0" err="1"/>
              <a:t>color","blue</a:t>
            </a:r>
            <a:r>
              <a:rPr lang="en-US" altLang="zh-CN" b="1" dirty="0"/>
              <a:t>");</a:t>
            </a:r>
          </a:p>
          <a:p>
            <a:pPr>
              <a:defRPr/>
            </a:pPr>
            <a:r>
              <a:rPr lang="en-US" altLang="zh-CN" b="1" dirty="0"/>
              <a:t>})</a:t>
            </a:r>
            <a:endParaRPr lang="zh-CN" altLang="zh-CN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80" y="4170680"/>
            <a:ext cx="340741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595040" y="2152052"/>
            <a:ext cx="3869035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&lt;</a:t>
            </a:r>
            <a:r>
              <a:rPr lang="en-US" altLang="zh-CN" b="1" kern="0" dirty="0" err="1">
                <a:solidFill>
                  <a:schemeClr val="bg1"/>
                </a:solidFill>
                <a:latin typeface="+mn-ea"/>
                <a:ea typeface="+mn-ea"/>
              </a:rPr>
              <a:t>dd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&gt;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标签中的内容显示出来</a:t>
            </a:r>
          </a:p>
        </p:txBody>
      </p:sp>
      <p:cxnSp>
        <p:nvCxnSpPr>
          <p:cNvPr id="22" name="直接箭头连接符 21"/>
          <p:cNvCxnSpPr>
            <a:stCxn id="18" idx="4"/>
          </p:cNvCxnSpPr>
          <p:nvPr/>
        </p:nvCxnSpPr>
        <p:spPr bwMode="auto">
          <a:xfrm flipH="1">
            <a:off x="2886190" y="2553570"/>
            <a:ext cx="670080" cy="67033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5673827" y="3073445"/>
            <a:ext cx="3869035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&lt;h1&gt;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标签中的字体颜色为蓝色</a:t>
            </a:r>
          </a:p>
        </p:txBody>
      </p:sp>
      <p:cxnSp>
        <p:nvCxnSpPr>
          <p:cNvPr id="28" name="直接箭头连接符 27"/>
          <p:cNvCxnSpPr>
            <a:stCxn id="27" idx="1"/>
          </p:cNvCxnSpPr>
          <p:nvPr/>
        </p:nvCxnSpPr>
        <p:spPr bwMode="auto">
          <a:xfrm flipH="1">
            <a:off x="2635524" y="3266327"/>
            <a:ext cx="3038303" cy="460999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 flipH="1">
            <a:off x="6504940" y="3458845"/>
            <a:ext cx="962660" cy="123888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类选择器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类选择器根据给定的</a:t>
            </a:r>
            <a:r>
              <a:rPr lang="fr-FR" altLang="en-US">
                <a:sym typeface="+mn-ea"/>
              </a:rPr>
              <a:t>class</a:t>
            </a:r>
            <a:r>
              <a:rPr lang="zh-CN" altLang="en-US">
                <a:sym typeface="+mn-ea"/>
              </a:rPr>
              <a:t>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11618" y="2114550"/>
            <a:ext cx="6858000" cy="369888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</a:t>
            </a:r>
            <a:r>
              <a:rPr lang="en-US" b="1" dirty="0">
                <a:solidFill>
                  <a:srgbClr val="FF0000"/>
                </a:solidFill>
              </a:rPr>
              <a:t>.price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({"background":"#efefef","padding":"5px"});</a:t>
            </a:r>
            <a:endParaRPr lang="zh-CN" altLang="zh-CN" b="1" dirty="0" err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60" y="3327276"/>
            <a:ext cx="4842476" cy="277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47692" y="2737486"/>
            <a:ext cx="4842476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class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price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元素的背景颜色和内边距</a:t>
            </a:r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 bwMode="auto">
          <a:xfrm flipH="1" flipV="1">
            <a:off x="2432338" y="2439130"/>
            <a:ext cx="448022" cy="29835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9" idx="2"/>
          </p:cNvCxnSpPr>
          <p:nvPr/>
        </p:nvCxnSpPr>
        <p:spPr bwMode="auto">
          <a:xfrm>
            <a:off x="2880360" y="3146109"/>
            <a:ext cx="920130" cy="1570927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学完本门课程后，你能够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本课目标</a:t>
            </a:r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71035" y="2579396"/>
            <a:ext cx="3465830" cy="714958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lang="zh-CN" altLang="en-US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制作网页特效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4471035" y="3749673"/>
            <a:ext cx="3465830" cy="715014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实现表单验证</a:t>
            </a:r>
          </a:p>
        </p:txBody>
      </p:sp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4471035" y="4916196"/>
            <a:ext cx="3465830" cy="714958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lang="zh-CN" altLang="zh-CN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实现</a:t>
            </a:r>
            <a:r>
              <a:rPr lang="zh-CN" altLang="en-US" sz="36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酷炫动画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  <p:bldP spid="5" grpId="0" bldLvl="0" animBg="1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3700">
                <a:sym typeface="+mn-ea"/>
              </a:rPr>
              <a:t>ID</a:t>
            </a:r>
            <a:r>
              <a:rPr sz="3700">
                <a:sym typeface="+mn-ea"/>
              </a:rPr>
              <a:t>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选择器根据给定的</a:t>
            </a:r>
            <a:r>
              <a:rPr lang="fr-FR" altLang="en-US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14438" y="204597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$("</a:t>
            </a:r>
            <a:r>
              <a:rPr lang="fr-FR" b="1" dirty="0">
                <a:solidFill>
                  <a:srgbClr val="FF0000"/>
                </a:solidFill>
              </a:rPr>
              <a:t>#author</a:t>
            </a:r>
            <a:r>
              <a:rPr lang="fr-FR" b="1" dirty="0"/>
              <a:t>").css("color","#083499");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30706"/>
            <a:ext cx="4978814" cy="285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431105" y="2535508"/>
            <a:ext cx="4038372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id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author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的元素的字体颜色</a:t>
            </a:r>
          </a:p>
        </p:txBody>
      </p:sp>
      <p:cxnSp>
        <p:nvCxnSpPr>
          <p:cNvPr id="18" name="直接箭头连接符 17"/>
          <p:cNvCxnSpPr>
            <a:stCxn id="16" idx="0"/>
          </p:cNvCxnSpPr>
          <p:nvPr/>
        </p:nvCxnSpPr>
        <p:spPr bwMode="auto">
          <a:xfrm flipH="1" flipV="1">
            <a:off x="2404321" y="2248582"/>
            <a:ext cx="45970" cy="29835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2"/>
          </p:cNvCxnSpPr>
          <p:nvPr/>
        </p:nvCxnSpPr>
        <p:spPr bwMode="auto">
          <a:xfrm>
            <a:off x="2450291" y="2956196"/>
            <a:ext cx="753557" cy="1538701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并集选择器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并集选择器用来合并元素集合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60158" y="218313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$("</a:t>
            </a:r>
            <a:r>
              <a:rPr lang="fr-FR" b="1" dirty="0">
                <a:solidFill>
                  <a:srgbClr val="FF0000"/>
                </a:solidFill>
              </a:rPr>
              <a:t>.intro,dt,dd</a:t>
            </a:r>
            <a:r>
              <a:rPr lang="fr-FR" b="1" dirty="0"/>
              <a:t>").css("color","#ff0000");</a:t>
            </a:r>
            <a:endParaRPr lang="zh-CN" altLang="zh-CN" b="1" dirty="0" err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60" y="2747784"/>
            <a:ext cx="5857439" cy="336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2313464" y="2553018"/>
            <a:ext cx="1368152" cy="141890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2097440" y="2553018"/>
            <a:ext cx="1584176" cy="2643038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全局选择器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全局选择器可以获取所有元素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14438" y="210312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$("</a:t>
            </a:r>
            <a:r>
              <a:rPr lang="fr-FR" b="1" dirty="0">
                <a:solidFill>
                  <a:srgbClr val="FF0000"/>
                </a:solidFill>
              </a:rPr>
              <a:t>*</a:t>
            </a:r>
            <a:r>
              <a:rPr lang="fr-FR" b="1" dirty="0"/>
              <a:t>").css("font-weight","bold");</a:t>
            </a:r>
            <a:endParaRPr lang="zh-CN" altLang="zh-CN" b="1" dirty="0" err="1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1214438" y="2777733"/>
            <a:ext cx="3573586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设置所有元素的字体加粗显示</a:t>
            </a:r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 bwMode="auto">
          <a:xfrm flipH="1" flipV="1">
            <a:off x="1692315" y="2368312"/>
            <a:ext cx="1309551" cy="397991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15882"/>
            <a:ext cx="4972912" cy="28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4089400" y="62039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>
                <a:sym typeface="Calibri" panose="020F0502020204030204" pitchFamily="34" charset="0"/>
              </a:rPr>
              <a:t>jQuery</a:t>
            </a:r>
            <a:r>
              <a:rPr lang="zh-CN" altLang="en-US" sz="3700" dirty="0">
                <a:sym typeface="Calibri" panose="020F0502020204030204" pitchFamily="34" charset="0"/>
              </a:rPr>
              <a:t>层次选择器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285875"/>
            <a:ext cx="10687685" cy="481838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层次选择器通过</a:t>
            </a:r>
            <a:r>
              <a:rPr lang="fr-FR" dirty="0">
                <a:sym typeface="+mn-ea"/>
              </a:rPr>
              <a:t>DOM </a:t>
            </a:r>
            <a:r>
              <a:rPr lang="zh-CN" altLang="en-US" dirty="0">
                <a:sym typeface="+mn-ea"/>
              </a:rPr>
              <a:t>元素之间的层次关系来获取元素</a:t>
            </a:r>
            <a:endParaRPr lang="zh-CN" altLang="en-US" dirty="0">
              <a:sym typeface="Arial" panose="020B0604020202020204" pitchFamily="34" charset="0"/>
            </a:endParaRPr>
          </a:p>
          <a:p>
            <a:pPr marL="609600" lvl="1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216660" y="2333625"/>
          <a:ext cx="10242550" cy="3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7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00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512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名称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75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后代选择器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ancestor descendant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元素里的所有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（后代）元素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$("#menu span"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#menu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&lt;span&gt;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子选择器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parent&gt;child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元素下的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（子）元素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#menu&gt;span"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#menu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的子元素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&lt;span&gt;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相邻元素选择器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prev+next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选取紧邻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h2+dl 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选取紧邻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元素之后的同辈元素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&lt;dl&gt;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同辈元素选择器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prev~sibings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siblings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h2~dl 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元素之后所有的同辈元素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&lt;dl&gt;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后代选择器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后代选择器用来获取元素的后代元素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pic>
        <p:nvPicPr>
          <p:cNvPr id="7170" name="Picture 2" descr="F:\2016年工作\ACCP8.0产品开发\jQuery\案例源码\chapter06\Chapter06截图\图6.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04" y="3445654"/>
            <a:ext cx="4797002" cy="26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34478" y="214884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textRight</a:t>
            </a:r>
            <a:r>
              <a:rPr lang="en-US" b="1" dirty="0">
                <a:solidFill>
                  <a:srgbClr val="FF0000"/>
                </a:solidFill>
              </a:rPr>
              <a:t> p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</a:t>
            </a:r>
            <a:r>
              <a:rPr lang="en-US" b="1" dirty="0" err="1"/>
              <a:t>color","red</a:t>
            </a:r>
            <a:r>
              <a:rPr lang="en-US" b="1" dirty="0"/>
              <a:t>");</a:t>
            </a:r>
            <a:endParaRPr lang="zh-CN" altLang="zh-CN" b="1" dirty="0" err="1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751145" y="2842689"/>
            <a:ext cx="6589168" cy="408623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设置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class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en-US" altLang="en-US" b="1" kern="0" dirty="0" err="1">
                <a:solidFill>
                  <a:schemeClr val="bg1"/>
                </a:solidFill>
                <a:latin typeface="+mn-ea"/>
                <a:ea typeface="+mn-ea"/>
              </a:rPr>
              <a:t>textRight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元素中的所有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&lt;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p&gt;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标签的字体全部为红色</a:t>
            </a:r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 bwMode="auto">
          <a:xfrm flipH="1" flipV="1">
            <a:off x="2736428" y="2544335"/>
            <a:ext cx="1321366" cy="298354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2"/>
          </p:cNvCxnSpPr>
          <p:nvPr/>
        </p:nvCxnSpPr>
        <p:spPr bwMode="auto">
          <a:xfrm>
            <a:off x="4057794" y="3251947"/>
            <a:ext cx="0" cy="1190374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2039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子选择器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子选择器用来获取元素的子元素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683068" y="2080260"/>
            <a:ext cx="5013746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/>
              <a:t>$("</a:t>
            </a:r>
            <a:r>
              <a:rPr lang="fr-FR" b="1" dirty="0">
                <a:solidFill>
                  <a:srgbClr val="FF0000"/>
                </a:solidFill>
              </a:rPr>
              <a:t>.textRight&gt;p</a:t>
            </a:r>
            <a:r>
              <a:rPr lang="fr-FR" b="1" dirty="0"/>
              <a:t>").css("color","red");</a:t>
            </a:r>
            <a:endParaRPr lang="zh-CN" altLang="zh-CN" b="1" dirty="0" err="1"/>
          </a:p>
        </p:txBody>
      </p:sp>
      <p:pic>
        <p:nvPicPr>
          <p:cNvPr id="2" name="Picture 2" descr="F:\2016年工作\ACCP8.0产品开发\jQuery\案例源码\chapter06\Chapter06截图\图6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36" y="2860938"/>
            <a:ext cx="5679058" cy="316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/>
          <p:nvPr/>
        </p:nvCxnSpPr>
        <p:spPr bwMode="auto">
          <a:xfrm>
            <a:off x="3254693" y="2356882"/>
            <a:ext cx="469813" cy="172819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2039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相邻选择器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相邻选择器用来选取紧邻目标元素的下一个元素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2048828" y="211455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 $("</a:t>
            </a:r>
            <a:r>
              <a:rPr lang="fr-FR" b="1" dirty="0">
                <a:solidFill>
                  <a:srgbClr val="FF0000"/>
                </a:solidFill>
              </a:rPr>
              <a:t>h1+p</a:t>
            </a:r>
            <a:r>
              <a:rPr lang="fr-FR" b="1" dirty="0"/>
              <a:t>").css(text-decoration","underline"); </a:t>
            </a:r>
            <a:endParaRPr lang="zh-CN" altLang="zh-CN" b="1" dirty="0" err="1"/>
          </a:p>
        </p:txBody>
      </p:sp>
      <p:pic>
        <p:nvPicPr>
          <p:cNvPr id="9218" name="Picture 2" descr="F:\2016年工作\ACCP8.0产品开发\jQuery\案例源码\chapter06\Chapter06截图\图6.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46" y="2823220"/>
            <a:ext cx="5895082" cy="32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3030126" y="2391172"/>
            <a:ext cx="1440160" cy="172819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89400" y="6203950"/>
            <a:ext cx="3893185" cy="582930"/>
            <a:chOff x="6636" y="9211"/>
            <a:chExt cx="6131" cy="918"/>
          </a:xfrm>
        </p:grpSpPr>
        <p:sp>
          <p:nvSpPr>
            <p:cNvPr id="3" name="圆角矩形 2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  <p:grpSp>
          <p:nvGrpSpPr>
            <p:cNvPr id="9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10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同辈选择器</a:t>
            </a:r>
            <a:endParaRPr lang="zh-CN" altLang="en-US" sz="3700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同辈选择器用来选取目标元素之后的所有同辈元素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4089400" y="62039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88808" y="2103120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/>
              <a:t>$("</a:t>
            </a:r>
            <a:r>
              <a:rPr lang="fr-FR" b="1" dirty="0">
                <a:solidFill>
                  <a:srgbClr val="FF0000"/>
                </a:solidFill>
              </a:rPr>
              <a:t>h1~p</a:t>
            </a:r>
            <a:r>
              <a:rPr lang="fr-FR" b="1" dirty="0"/>
              <a:t>").css("text-decoration","underline");</a:t>
            </a:r>
            <a:endParaRPr lang="zh-CN" altLang="zh-CN" b="1" dirty="0" err="1"/>
          </a:p>
        </p:txBody>
      </p:sp>
      <p:pic>
        <p:nvPicPr>
          <p:cNvPr id="10242" name="Picture 2" descr="F:\2016年工作\ACCP8.0产品开发\jQuery\案例源码\chapter06\Chapter06截图\图6.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76" y="2811790"/>
            <a:ext cx="5823074" cy="324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2870106" y="2379742"/>
            <a:ext cx="1008112" cy="1584176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901045" cy="4818380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使用基本选择器和层级选择器获取并设置页面元素</a:t>
            </a:r>
          </a:p>
          <a:p>
            <a:pPr lvl="2">
              <a:defRPr/>
            </a:pPr>
            <a:r>
              <a:rPr lang="en-US" altLang="zh-CN" sz="1800" dirty="0">
                <a:sym typeface="+mn-ea"/>
              </a:rPr>
              <a:t>“</a:t>
            </a:r>
            <a:r>
              <a:rPr lang="zh-CN" altLang="en-US" sz="1800" dirty="0">
                <a:sym typeface="+mn-ea"/>
              </a:rPr>
              <a:t>自营图书几十万</a:t>
            </a:r>
            <a:r>
              <a:rPr lang="en-US" altLang="zh-CN" sz="1800" dirty="0">
                <a:sym typeface="+mn-ea"/>
              </a:rPr>
              <a:t>……”</a:t>
            </a:r>
            <a:r>
              <a:rPr lang="zh-CN" altLang="en-US" sz="1800" dirty="0">
                <a:sym typeface="+mn-ea"/>
              </a:rPr>
              <a:t>一行字体颜色为</a:t>
            </a:r>
            <a:r>
              <a:rPr lang="zh-CN" altLang="en-US" sz="16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京东价“￥</a:t>
            </a:r>
            <a:r>
              <a:rPr lang="en-US" altLang="zh-CN" sz="1800" dirty="0">
                <a:sym typeface="+mn-ea"/>
              </a:rPr>
              <a:t>24.10”</a:t>
            </a:r>
            <a:r>
              <a:rPr lang="zh-CN" altLang="en-US" sz="1800" dirty="0">
                <a:sym typeface="+mn-ea"/>
              </a:rPr>
              <a:t>字体为</a:t>
            </a:r>
            <a:r>
              <a:rPr lang="en-US" altLang="zh-CN" sz="1800" dirty="0">
                <a:sym typeface="+mn-ea"/>
              </a:rPr>
              <a:t>24px</a:t>
            </a:r>
            <a:r>
              <a:rPr lang="zh-CN" altLang="en-US" sz="1800" dirty="0">
                <a:sym typeface="+mn-ea"/>
              </a:rPr>
              <a:t>、红色加粗</a:t>
            </a:r>
            <a:r>
              <a:rPr lang="zh-CN" altLang="en-US" sz="1600" dirty="0">
                <a:sym typeface="+mn-ea"/>
              </a:rPr>
              <a:t>显示</a:t>
            </a:r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“</a:t>
            </a:r>
            <a:r>
              <a:rPr lang="en-US" altLang="zh-CN" sz="1800" dirty="0">
                <a:sym typeface="+mn-ea"/>
              </a:rPr>
              <a:t>[</a:t>
            </a:r>
            <a:r>
              <a:rPr lang="zh-CN" altLang="en-US" sz="1800" dirty="0">
                <a:sym typeface="+mn-ea"/>
              </a:rPr>
              <a:t>定价：￥</a:t>
            </a:r>
            <a:r>
              <a:rPr lang="en-US" altLang="zh-CN" sz="1800" dirty="0">
                <a:sym typeface="+mn-ea"/>
              </a:rPr>
              <a:t>35.00]”</a:t>
            </a:r>
            <a:r>
              <a:rPr lang="zh-CN" altLang="en-US" sz="1800" dirty="0">
                <a:sym typeface="+mn-ea"/>
              </a:rPr>
              <a:t>字体颜色为</a:t>
            </a:r>
            <a:r>
              <a:rPr lang="en-US" altLang="zh-CN" sz="1800" dirty="0">
                <a:sym typeface="+mn-ea"/>
              </a:rPr>
              <a:t>#</a:t>
            </a:r>
            <a:r>
              <a:rPr lang="en-US" altLang="zh-CN" sz="1800" dirty="0" err="1">
                <a:sym typeface="+mn-ea"/>
              </a:rPr>
              <a:t>cccccc</a:t>
            </a:r>
            <a:r>
              <a:rPr lang="zh-CN" altLang="en-US" sz="1800" dirty="0">
                <a:sym typeface="+mn-ea"/>
              </a:rPr>
              <a:t>，价格中有中</a:t>
            </a:r>
            <a:r>
              <a:rPr lang="zh-CN" altLang="en-US" sz="1600" dirty="0">
                <a:sym typeface="+mn-ea"/>
              </a:rPr>
              <a:t>划线</a:t>
            </a:r>
          </a:p>
          <a:p>
            <a:pPr lvl="2">
              <a:defRPr/>
            </a:pPr>
            <a:r>
              <a:rPr lang="en-US" altLang="zh-CN" sz="1800" dirty="0">
                <a:sym typeface="+mn-ea"/>
              </a:rPr>
              <a:t>&lt;dl&gt;</a:t>
            </a:r>
            <a:r>
              <a:rPr lang="zh-CN" altLang="en-US" sz="1800" dirty="0">
                <a:sym typeface="+mn-ea"/>
              </a:rPr>
              <a:t>标签中的字体颜色均为</a:t>
            </a:r>
            <a:r>
              <a:rPr lang="zh-CN" altLang="en-US" sz="16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单击“以下促销</a:t>
            </a:r>
            <a:r>
              <a:rPr lang="en-US" altLang="zh-CN" sz="1800" dirty="0">
                <a:sym typeface="+mn-ea"/>
              </a:rPr>
              <a:t>….”</a:t>
            </a:r>
            <a:r>
              <a:rPr lang="zh-CN" altLang="en-US" sz="1800" dirty="0">
                <a:sym typeface="+mn-ea"/>
              </a:rPr>
              <a:t>显示隐藏的内容，此部分字体颜色均为</a:t>
            </a:r>
            <a:r>
              <a:rPr lang="zh-CN" altLang="en-US" sz="16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“加购价”、“满减”、“</a:t>
            </a:r>
            <a:r>
              <a:rPr lang="en-US" altLang="zh-CN" sz="1800" dirty="0">
                <a:sym typeface="+mn-ea"/>
              </a:rPr>
              <a:t>105-5”</a:t>
            </a:r>
            <a:r>
              <a:rPr lang="zh-CN" altLang="en-US" sz="1800" dirty="0">
                <a:sym typeface="+mn-ea"/>
              </a:rPr>
              <a:t>、“</a:t>
            </a:r>
            <a:r>
              <a:rPr lang="en-US" altLang="zh-CN" sz="1800" dirty="0">
                <a:sym typeface="+mn-ea"/>
              </a:rPr>
              <a:t>200-16”</a:t>
            </a:r>
            <a:r>
              <a:rPr lang="zh-CN" altLang="en-US" sz="1800" dirty="0">
                <a:sym typeface="+mn-ea"/>
              </a:rPr>
              <a:t>字体颜色为白色，背景颜色为红色，上下内边距为</a:t>
            </a:r>
            <a:r>
              <a:rPr lang="en-US" altLang="zh-CN" sz="1800" dirty="0">
                <a:sym typeface="+mn-ea"/>
              </a:rPr>
              <a:t>1px</a:t>
            </a:r>
            <a:r>
              <a:rPr lang="zh-CN" altLang="en-US" sz="1800" dirty="0">
                <a:sym typeface="+mn-ea"/>
              </a:rPr>
              <a:t>，左右内边距为</a:t>
            </a:r>
            <a:r>
              <a:rPr lang="en-US" altLang="zh-CN" sz="1800" dirty="0">
                <a:sym typeface="+mn-ea"/>
              </a:rPr>
              <a:t>5px</a:t>
            </a:r>
            <a:r>
              <a:rPr lang="zh-CN" altLang="en-US" sz="1800" dirty="0">
                <a:sym typeface="+mn-ea"/>
              </a:rPr>
              <a:t>，外右边距为</a:t>
            </a:r>
            <a:r>
              <a:rPr lang="en-US" altLang="zh-CN" sz="1800" dirty="0">
                <a:sym typeface="+mn-ea"/>
              </a:rPr>
              <a:t>5px</a:t>
            </a:r>
          </a:p>
          <a:p>
            <a:pPr lvl="1"/>
            <a:endParaRPr lang="en-US" altLang="zh-CN" sz="18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</a:t>
            </a:r>
            <a:r>
              <a:rPr dirty="0" err="1"/>
              <a:t>操作</a:t>
            </a:r>
            <a:r>
              <a:rPr lang="en-US" altLang="zh-CN" dirty="0"/>
              <a:t>—</a:t>
            </a:r>
            <a:r>
              <a:rPr lang="zh-CN" altLang="en-US" sz="3700" dirty="0">
                <a:sym typeface="+mn-ea"/>
              </a:rPr>
              <a:t>制作图书简介页面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070" y="6126242"/>
            <a:ext cx="2105025" cy="40814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pic>
        <p:nvPicPr>
          <p:cNvPr id="11266" name="Picture 2" descr="F:\2016年工作\ACCP8.0产品开发\jQuery\案例源码\chapter06\Chapter06截图\图6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34" y="1874399"/>
            <a:ext cx="7244283" cy="403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901045" cy="4818380"/>
          </a:xfrm>
        </p:spPr>
        <p:txBody>
          <a:bodyPr/>
          <a:lstStyle/>
          <a:p>
            <a:r>
              <a:rPr lang="zh-CN" altLang="en-US"/>
              <a:t>需求说明</a:t>
            </a:r>
          </a:p>
          <a:p>
            <a:pPr lvl="1"/>
            <a:r>
              <a:rPr lang="zh-CN" altLang="en-US" sz="2800" dirty="0">
                <a:sym typeface="+mn-ea"/>
              </a:rPr>
              <a:t>单击</a:t>
            </a:r>
            <a:r>
              <a:rPr lang="en-US" altLang="zh-CN" sz="2800" dirty="0">
                <a:sym typeface="+mn-ea"/>
              </a:rPr>
              <a:t>&lt;p&gt;</a:t>
            </a:r>
            <a:r>
              <a:rPr lang="zh-CN" altLang="en-US" sz="2800" dirty="0">
                <a:sym typeface="+mn-ea"/>
              </a:rPr>
              <a:t>元素后，设置</a:t>
            </a:r>
            <a:r>
              <a:rPr lang="en-US" altLang="zh-CN" sz="2800" dirty="0">
                <a:sym typeface="+mn-ea"/>
              </a:rPr>
              <a:t>class</a:t>
            </a:r>
            <a:r>
              <a:rPr lang="zh-CN" altLang="en-US" sz="2800" dirty="0">
                <a:sym typeface="+mn-ea"/>
              </a:rPr>
              <a:t>为</a:t>
            </a:r>
            <a:r>
              <a:rPr lang="en-US" altLang="zh-CN" sz="2800" dirty="0" err="1">
                <a:sym typeface="+mn-ea"/>
              </a:rPr>
              <a:t>txt_box</a:t>
            </a:r>
            <a:r>
              <a:rPr lang="zh-CN" altLang="en-US" sz="2800" dirty="0">
                <a:sym typeface="+mn-ea"/>
              </a:rPr>
              <a:t>的元素内</a:t>
            </a:r>
            <a:r>
              <a:rPr lang="en-US" altLang="zh-CN" sz="2800" dirty="0">
                <a:sym typeface="+mn-ea"/>
              </a:rPr>
              <a:t>class </a:t>
            </a:r>
            <a:r>
              <a:rPr lang="zh-CN" altLang="en-US" sz="2800" dirty="0">
                <a:sym typeface="+mn-ea"/>
              </a:rPr>
              <a:t>为</a:t>
            </a:r>
            <a:r>
              <a:rPr lang="en-US" altLang="zh-CN" sz="2800" dirty="0">
                <a:sym typeface="+mn-ea"/>
              </a:rPr>
              <a:t>current</a:t>
            </a:r>
            <a:r>
              <a:rPr lang="zh-CN" altLang="en-US" sz="2800" dirty="0">
                <a:sym typeface="+mn-ea"/>
              </a:rPr>
              <a:t>的元素的背景颜色为</a:t>
            </a:r>
            <a:r>
              <a:rPr lang="en-US" altLang="zh-CN" sz="2800" dirty="0">
                <a:sym typeface="+mn-ea"/>
              </a:rPr>
              <a:t>#6FF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&lt;p&gt;</a:t>
            </a:r>
            <a:r>
              <a:rPr lang="zh-CN" altLang="en-US" sz="2800" dirty="0">
                <a:sym typeface="+mn-ea"/>
              </a:rPr>
              <a:t>的子元素</a:t>
            </a:r>
            <a:r>
              <a:rPr lang="en-US" altLang="zh-CN" sz="2800" dirty="0">
                <a:sym typeface="+mn-ea"/>
              </a:rPr>
              <a:t>&lt;span&gt;</a:t>
            </a:r>
            <a:r>
              <a:rPr lang="zh-CN" altLang="en-US" sz="2800" dirty="0">
                <a:sym typeface="+mn-ea"/>
              </a:rPr>
              <a:t>的背景颜色为</a:t>
            </a:r>
            <a:r>
              <a:rPr lang="en-US" altLang="zh-CN" sz="2800" dirty="0">
                <a:sym typeface="+mn-ea"/>
              </a:rPr>
              <a:t>#F9F</a:t>
            </a:r>
            <a:r>
              <a:rPr lang="zh-CN" altLang="en-US" sz="2800" dirty="0">
                <a:sym typeface="+mn-ea"/>
              </a:rPr>
              <a:t>，紧邻</a:t>
            </a:r>
            <a:r>
              <a:rPr lang="en-US" altLang="zh-CN" sz="2800" dirty="0">
                <a:sym typeface="+mn-ea"/>
              </a:rPr>
              <a:t>&lt;h1&gt;</a:t>
            </a:r>
            <a:r>
              <a:rPr lang="zh-CN" altLang="en-US" sz="2800" dirty="0">
                <a:sym typeface="+mn-ea"/>
              </a:rPr>
              <a:t>后的</a:t>
            </a:r>
            <a:r>
              <a:rPr lang="en-US" altLang="zh-CN" sz="2800" dirty="0">
                <a:sym typeface="+mn-ea"/>
              </a:rPr>
              <a:t>&lt;p&gt;</a:t>
            </a:r>
            <a:r>
              <a:rPr lang="zh-CN" altLang="en-US" sz="2800" dirty="0">
                <a:sym typeface="+mn-ea"/>
              </a:rPr>
              <a:t>元素的背景颜色为</a:t>
            </a:r>
            <a:r>
              <a:rPr lang="en-US" altLang="zh-CN" sz="2800" dirty="0">
                <a:sym typeface="+mn-ea"/>
              </a:rPr>
              <a:t>#FF6</a:t>
            </a:r>
            <a:r>
              <a:rPr lang="zh-CN" altLang="en-US" sz="2800" dirty="0">
                <a:sym typeface="+mn-ea"/>
              </a:rPr>
              <a:t>，“即时对战”文本颜色为</a:t>
            </a:r>
            <a:r>
              <a:rPr lang="en-US" altLang="zh-CN" sz="2800" dirty="0">
                <a:sym typeface="+mn-ea"/>
              </a:rPr>
              <a:t>#FFF</a:t>
            </a:r>
            <a:r>
              <a:rPr lang="zh-CN" altLang="en-US" sz="2800" dirty="0">
                <a:sym typeface="+mn-ea"/>
              </a:rPr>
              <a:t>，背景颜色为</a:t>
            </a:r>
            <a:r>
              <a:rPr lang="en-US" altLang="zh-CN" sz="2800" dirty="0">
                <a:sym typeface="+mn-ea"/>
              </a:rPr>
              <a:t>#F00</a:t>
            </a:r>
          </a:p>
          <a:p>
            <a:pPr lvl="1">
              <a:defRPr/>
            </a:pPr>
            <a:endParaRPr lang="en-US" altLang="zh-CN" sz="1800" dirty="0">
              <a:sym typeface="+mn-ea"/>
            </a:endParaRPr>
          </a:p>
          <a:p>
            <a:pPr lvl="1"/>
            <a:endParaRPr lang="en-US" altLang="zh-CN" sz="18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</a:t>
            </a:r>
            <a:r>
              <a:rPr dirty="0" err="1"/>
              <a:t>操作</a:t>
            </a:r>
            <a:r>
              <a:rPr lang="en-US" altLang="zh-CN" dirty="0"/>
              <a:t>—</a:t>
            </a:r>
            <a:r>
              <a:rPr lang="zh-CN" altLang="en-US" sz="3700" dirty="0">
                <a:sym typeface="+mn-ea"/>
              </a:rPr>
              <a:t>使用</a:t>
            </a:r>
            <a:r>
              <a:rPr lang="en-US" altLang="zh-CN" sz="3700" dirty="0" err="1">
                <a:sym typeface="+mn-ea"/>
              </a:rPr>
              <a:t>jQuery</a:t>
            </a:r>
            <a:r>
              <a:rPr lang="zh-CN" altLang="en-US" sz="3700" dirty="0">
                <a:sym typeface="+mn-ea"/>
              </a:rPr>
              <a:t>美化英雄联盟简介页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070" y="6126242"/>
            <a:ext cx="2105025" cy="40814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pic>
        <p:nvPicPr>
          <p:cNvPr id="11267" name="Picture 3" descr="F:\2016年工作\ACCP8.0产品开发\jQuery\案例源码\chapter06\Chapter06截图\图6.11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1796415"/>
            <a:ext cx="3329305" cy="38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:\2016年工作\ACCP8.0产品开发\jQuery\案例源码\chapter06\Chapter06截图\图6.11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255" y="1815465"/>
            <a:ext cx="3329305" cy="37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课程结构图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2310130"/>
            <a:ext cx="9671050" cy="19138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413760" y="4632960"/>
            <a:ext cx="5363845" cy="1323340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6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>
                <a:sym typeface="Calibri" panose="020F0502020204030204" pitchFamily="34" charset="0"/>
              </a:rPr>
              <a:t>jQuery</a:t>
            </a:r>
            <a:r>
              <a:rPr lang="zh-CN" altLang="en-US" sz="3700" dirty="0">
                <a:sym typeface="Calibri" panose="020F0502020204030204" pitchFamily="34" charset="0"/>
              </a:rPr>
              <a:t>属性选择器</a:t>
            </a: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793730" cy="4818380"/>
          </a:xfrm>
        </p:spPr>
        <p:txBody>
          <a:bodyPr/>
          <a:lstStyle/>
          <a:p>
            <a:r>
              <a:rPr lang="zh-CN" altLang="en-US">
                <a:sym typeface="+mn-ea"/>
              </a:rPr>
              <a:t>属性选择器通过</a:t>
            </a:r>
            <a:r>
              <a:rPr lang="en-US">
                <a:sym typeface="+mn-ea"/>
              </a:rPr>
              <a:t>HTML</a:t>
            </a:r>
            <a:r>
              <a:rPr lang="zh-CN" altLang="en-US">
                <a:sym typeface="+mn-ea"/>
              </a:rPr>
              <a:t>元素的属性来选择元素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1216660" y="2438400"/>
          <a:ext cx="10242550" cy="33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01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34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[attribute^=value]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选取给定属性是以某些特定值开始的元素</a:t>
                      </a: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[href^='en']"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属性值以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开头的元素</a:t>
                      </a:r>
                    </a:p>
                  </a:txBody>
                  <a:tcPr marL="62818" marR="62818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[attribute$=value]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选取给定属性是以某些特定值结尾的元素</a:t>
                      </a: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[href$='.jpg']"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属性值以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.jpg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结尾的元素</a:t>
                      </a:r>
                    </a:p>
                  </a:txBody>
                  <a:tcPr marL="62818" marR="62818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[attribute*=value]</a:t>
                      </a:r>
                      <a:endParaRPr lang="zh-CN" alt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选取给定属性是以包含某些值的元素</a:t>
                      </a:r>
                    </a:p>
                  </a:txBody>
                  <a:tcPr marL="62818" marR="62818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[href* ='txt']"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属性值中含有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txt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62818" marR="62818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>
                <a:sym typeface="+mn-ea"/>
              </a:rPr>
              <a:t>根据属性名获取元素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属性选择器可以根据是否包含某属性来选取元素</a:t>
            </a:r>
          </a:p>
          <a:p>
            <a:pPr lvl="1"/>
            <a:r>
              <a:rPr lang="en-US" altLang="zh-CN" sz="2760" dirty="0">
                <a:sym typeface="+mn-ea"/>
              </a:rPr>
              <a:t>a</a:t>
            </a:r>
            <a:r>
              <a:rPr lang="zh-CN" altLang="en-US" sz="2760" dirty="0">
                <a:sym typeface="+mn-ea"/>
              </a:rPr>
              <a:t>标签带有</a:t>
            </a:r>
            <a:r>
              <a:rPr lang="en-US" altLang="zh-CN" sz="2760" dirty="0">
                <a:sym typeface="+mn-ea"/>
              </a:rPr>
              <a:t>class</a:t>
            </a:r>
            <a:r>
              <a:rPr lang="zh-CN" altLang="en-US" sz="2760" dirty="0">
                <a:sym typeface="+mn-ea"/>
              </a:rPr>
              <a:t>属性</a:t>
            </a:r>
            <a:endParaRPr lang="zh-CN" altLang="en-US" sz="2760" dirty="0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34478" y="2835673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a[class]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pic>
        <p:nvPicPr>
          <p:cNvPr id="12290" name="Picture 2" descr="F:\2016年工作\ACCP8.0产品开发\jQuery\案例源码\chapter06\Chapter06截图\图6.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35" y="3688080"/>
            <a:ext cx="3734435" cy="229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3106420" y="3112135"/>
            <a:ext cx="1892300" cy="74358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3106103" y="3112295"/>
            <a:ext cx="489793" cy="1224136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>
            <a:off x="3106420" y="3112135"/>
            <a:ext cx="67945" cy="255714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277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 dirty="0">
                <a:sym typeface="+mn-ea"/>
              </a:rPr>
              <a:t>根据属性值获取元素</a:t>
            </a:r>
            <a:r>
              <a:rPr lang="en-US" sz="3700" dirty="0">
                <a:sym typeface="+mn-ea"/>
              </a:rPr>
              <a:t>2-1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属性选择器可以根据属性的值来选取元素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175" dirty="0">
                <a:sym typeface="+mn-ea"/>
              </a:rPr>
              <a:t>class</a:t>
            </a:r>
            <a:r>
              <a:rPr lang="zh-CN" altLang="en-US" sz="3175" dirty="0">
                <a:sym typeface="+mn-ea"/>
              </a:rPr>
              <a:t>属性值为</a:t>
            </a:r>
            <a:r>
              <a:rPr lang="en-US" altLang="zh-CN" sz="3175" dirty="0">
                <a:sym typeface="+mn-ea"/>
              </a:rPr>
              <a:t>hot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763078" y="2903819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a[class='hot']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pic>
        <p:nvPicPr>
          <p:cNvPr id="13314" name="Picture 2" descr="F:\2016年工作\ACCP8.0产品开发\jQuery\案例源码\chapter06\Chapter06截图\图6.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10" y="3417570"/>
            <a:ext cx="3845560" cy="252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箭头连接符 16"/>
          <p:cNvCxnSpPr/>
          <p:nvPr/>
        </p:nvCxnSpPr>
        <p:spPr bwMode="auto">
          <a:xfrm>
            <a:off x="3824496" y="3273707"/>
            <a:ext cx="288032" cy="936104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2775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 dirty="0">
                <a:sym typeface="+mn-ea"/>
              </a:rPr>
              <a:t>根据属性值获取元素</a:t>
            </a:r>
            <a:r>
              <a:rPr lang="en-US" sz="3700" dirty="0">
                <a:sym typeface="+mn-ea"/>
              </a:rPr>
              <a:t>2-2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1114405" cy="4818380"/>
          </a:xfrm>
        </p:spPr>
        <p:txBody>
          <a:bodyPr/>
          <a:lstStyle/>
          <a:p>
            <a:pPr>
              <a:defRPr/>
            </a:pPr>
            <a:r>
              <a:rPr lang="zh-CN" altLang="en-US" sz="3175" dirty="0">
                <a:sym typeface="+mn-ea"/>
              </a:rPr>
              <a:t>属性选择器可以指定选取不等于属性是某个特定值的元素</a:t>
            </a:r>
            <a:endParaRPr lang="en-US" altLang="zh-CN" sz="3175" dirty="0"/>
          </a:p>
          <a:p>
            <a:pPr lvl="1">
              <a:defRPr/>
            </a:pPr>
            <a:r>
              <a:rPr lang="en-US" altLang="zh-CN" sz="3175" dirty="0">
                <a:sym typeface="+mn-ea"/>
              </a:rPr>
              <a:t>class</a:t>
            </a:r>
            <a:r>
              <a:rPr lang="zh-CN" altLang="en-US" sz="3175" dirty="0">
                <a:sym typeface="+mn-ea"/>
              </a:rPr>
              <a:t>值不等于</a:t>
            </a:r>
            <a:r>
              <a:rPr lang="en-US" altLang="zh-CN" sz="3175" dirty="0">
                <a:sym typeface="+mn-ea"/>
              </a:rPr>
              <a:t>hot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4338" name="Picture 2" descr="F:\2016年工作\ACCP8.0产品开发\jQuery\案例源码\chapter06\Chapter06截图\图6.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10" y="3559810"/>
            <a:ext cx="3925570" cy="256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625918" y="2890861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a[class!='hot']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4047376" y="3261131"/>
            <a:ext cx="2016224" cy="64807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3615328" y="3261131"/>
            <a:ext cx="432048" cy="136815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 dirty="0">
                <a:sym typeface="+mn-ea"/>
              </a:rPr>
              <a:t>根据属性值</a:t>
            </a:r>
            <a:r>
              <a:rPr lang="zh-CN" altLang="en-US" sz="3700" dirty="0">
                <a:sym typeface="+mn-ea"/>
              </a:rPr>
              <a:t>包含特定的值获取元素</a:t>
            </a:r>
            <a:r>
              <a:rPr lang="en-US" sz="3700" dirty="0">
                <a:sym typeface="+mn-ea"/>
              </a:rPr>
              <a:t>3-1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属性选择器可以指定属性值以指定值开头的元素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175" dirty="0">
                <a:sym typeface="+mn-ea"/>
              </a:rPr>
              <a:t>a</a:t>
            </a:r>
            <a:r>
              <a:rPr lang="zh-CN" altLang="en-US" sz="3175" dirty="0">
                <a:sym typeface="+mn-ea"/>
              </a:rPr>
              <a:t>标签</a:t>
            </a:r>
            <a:r>
              <a:rPr lang="en-US" altLang="zh-CN" sz="3175" dirty="0" err="1">
                <a:sym typeface="+mn-ea"/>
              </a:rPr>
              <a:t>href</a:t>
            </a:r>
            <a:r>
              <a:rPr lang="zh-CN" altLang="en-US" sz="3175" dirty="0">
                <a:sym typeface="+mn-ea"/>
              </a:rPr>
              <a:t>属性值以</a:t>
            </a:r>
            <a:r>
              <a:rPr lang="en-US" altLang="zh-CN" sz="3175" dirty="0">
                <a:sym typeface="+mn-ea"/>
              </a:rPr>
              <a:t>www</a:t>
            </a:r>
            <a:r>
              <a:rPr lang="zh-CN" altLang="en-US" sz="3175" dirty="0">
                <a:sym typeface="+mn-ea"/>
              </a:rPr>
              <a:t>开头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5362" name="Picture 2" descr="F:\2016年工作\ACCP8.0产品开发\jQuery\案例源码\chapter06\Chapter06截图\图6.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80" y="3742055"/>
            <a:ext cx="3561080" cy="232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686878" y="2887051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</a:t>
            </a:r>
            <a:r>
              <a:rPr lang="en-US" b="1" dirty="0" err="1">
                <a:solidFill>
                  <a:srgbClr val="FF0000"/>
                </a:solidFill>
              </a:rPr>
              <a:t>href</a:t>
            </a:r>
            <a:r>
              <a:rPr lang="en-US" b="1" dirty="0">
                <a:solidFill>
                  <a:srgbClr val="FF0000"/>
                </a:solidFill>
              </a:rPr>
              <a:t>^='www']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4108336" y="3184931"/>
            <a:ext cx="720080" cy="227972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3676288" y="3184931"/>
            <a:ext cx="432048" cy="155964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 dirty="0">
                <a:sym typeface="+mn-ea"/>
              </a:rPr>
              <a:t>根据属性值</a:t>
            </a:r>
            <a:r>
              <a:rPr lang="zh-CN" altLang="en-US" sz="3700" dirty="0">
                <a:sym typeface="+mn-ea"/>
              </a:rPr>
              <a:t>包含特定的值获取元素</a:t>
            </a:r>
            <a:r>
              <a:rPr lang="en-US" sz="3700" dirty="0">
                <a:sym typeface="+mn-ea"/>
              </a:rPr>
              <a:t>3-2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属性选择器可以指定属性值以指定值结尾的元素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175" dirty="0">
                <a:sym typeface="+mn-ea"/>
              </a:rPr>
              <a:t>a</a:t>
            </a:r>
            <a:r>
              <a:rPr lang="zh-CN" altLang="en-US" sz="3175" dirty="0">
                <a:sym typeface="+mn-ea"/>
              </a:rPr>
              <a:t>标签</a:t>
            </a:r>
            <a:r>
              <a:rPr lang="en-US" altLang="zh-CN" sz="3175" dirty="0" err="1">
                <a:sym typeface="+mn-ea"/>
              </a:rPr>
              <a:t>href</a:t>
            </a:r>
            <a:r>
              <a:rPr lang="zh-CN" altLang="en-US" sz="3175" dirty="0">
                <a:sym typeface="+mn-ea"/>
              </a:rPr>
              <a:t>属性值以</a:t>
            </a:r>
            <a:r>
              <a:rPr lang="en-US" altLang="zh-CN" sz="3175" dirty="0">
                <a:sym typeface="+mn-ea"/>
              </a:rPr>
              <a:t>html</a:t>
            </a:r>
            <a:r>
              <a:rPr lang="zh-CN" altLang="en-US" sz="3175" dirty="0">
                <a:sym typeface="+mn-ea"/>
              </a:rPr>
              <a:t>结尾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6386" name="Picture 2" descr="F:\2016年工作\ACCP8.0产品开发\jQuery\案例源码\chapter06\Chapter06截图\图6.1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10" y="3548251"/>
            <a:ext cx="37576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855470" y="2941112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</a:t>
            </a:r>
            <a:r>
              <a:rPr lang="en-US" b="1" dirty="0" err="1">
                <a:solidFill>
                  <a:srgbClr val="FF0000"/>
                </a:solidFill>
              </a:rPr>
              <a:t>href</a:t>
            </a:r>
            <a:r>
              <a:rPr lang="en-US" b="1" dirty="0">
                <a:solidFill>
                  <a:srgbClr val="FF0000"/>
                </a:solidFill>
              </a:rPr>
              <a:t>$='html']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4027805" y="3188335"/>
            <a:ext cx="34925" cy="167005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 flipH="1">
            <a:off x="3738245" y="3188335"/>
            <a:ext cx="324485" cy="86233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>
            <a:off x="4062730" y="3188335"/>
            <a:ext cx="605155" cy="247777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 dirty="0">
                <a:sym typeface="+mn-ea"/>
              </a:rPr>
              <a:t>根据属性值</a:t>
            </a:r>
            <a:r>
              <a:rPr lang="zh-CN" altLang="en-US" sz="3700" dirty="0">
                <a:sym typeface="+mn-ea"/>
              </a:rPr>
              <a:t>包含特定的值获取元素</a:t>
            </a:r>
            <a:r>
              <a:rPr lang="en-US" sz="3700" dirty="0">
                <a:sym typeface="+mn-ea"/>
              </a:rPr>
              <a:t>3-3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属性选择器可以指定属性值包含指定值的元素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3175" dirty="0">
                <a:sym typeface="+mn-ea"/>
              </a:rPr>
              <a:t>a</a:t>
            </a:r>
            <a:r>
              <a:rPr lang="zh-CN" altLang="en-US" sz="3175" dirty="0">
                <a:sym typeface="+mn-ea"/>
              </a:rPr>
              <a:t>标签</a:t>
            </a:r>
            <a:r>
              <a:rPr lang="en-US" altLang="zh-CN" sz="3175" dirty="0" err="1">
                <a:sym typeface="+mn-ea"/>
              </a:rPr>
              <a:t>href</a:t>
            </a:r>
            <a:r>
              <a:rPr lang="zh-CN" altLang="en-US" sz="3175" dirty="0">
                <a:sym typeface="+mn-ea"/>
              </a:rPr>
              <a:t>属性值包含“</a:t>
            </a:r>
            <a:r>
              <a:rPr lang="en-US" altLang="zh-CN" sz="3175" dirty="0">
                <a:sym typeface="+mn-ea"/>
              </a:rPr>
              <a:t>k2</a:t>
            </a:r>
            <a:r>
              <a:rPr lang="zh-CN" altLang="en-US" sz="3175" dirty="0">
                <a:sym typeface="+mn-ea"/>
              </a:rPr>
              <a:t>”的元素</a:t>
            </a:r>
            <a:endParaRPr lang="zh-CN" altLang="en-US" sz="3175" dirty="0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7410" name="Picture 2" descr="F:\2016年工作\ACCP8.0产品开发\jQuery\案例源码\chapter06\Chapter06截图\图6.1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998" y="3475007"/>
            <a:ext cx="4069754" cy="265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718310" y="2895392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$("#news </a:t>
            </a:r>
            <a:r>
              <a:rPr lang="en-US" b="1" dirty="0">
                <a:solidFill>
                  <a:srgbClr val="FF0000"/>
                </a:solidFill>
              </a:rPr>
              <a:t>a[</a:t>
            </a:r>
            <a:r>
              <a:rPr lang="en-US" b="1" dirty="0" err="1">
                <a:solidFill>
                  <a:srgbClr val="FF0000"/>
                </a:solidFill>
              </a:rPr>
              <a:t>href</a:t>
            </a:r>
            <a:r>
              <a:rPr lang="en-US" b="1" dirty="0">
                <a:solidFill>
                  <a:srgbClr val="FF0000"/>
                </a:solidFill>
              </a:rPr>
              <a:t>*='k2']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("background","#c9cbcb");</a:t>
            </a:r>
            <a:endParaRPr lang="zh-CN" altLang="zh-CN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3875405" y="3142615"/>
            <a:ext cx="50165" cy="178498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>
            <a:off x="3925570" y="3142615"/>
            <a:ext cx="803275" cy="257746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89400" y="6158230"/>
            <a:ext cx="3893185" cy="582930"/>
            <a:chOff x="6636" y="9211"/>
            <a:chExt cx="6131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7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lang="zh-CN" altLang="en-US" sz="3700" dirty="0">
                <a:sym typeface="+mn-ea"/>
              </a:rPr>
              <a:t>制作非缘勿扰页面特效</a:t>
            </a:r>
            <a:r>
              <a:rPr lang="en-US" altLang="zh-CN" sz="3700" dirty="0">
                <a:sym typeface="+mn-ea"/>
              </a:rPr>
              <a:t>3-1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训练要点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使用属性选择器选取元素</a:t>
            </a:r>
            <a:endParaRPr lang="zh-CN" altLang="en-US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使用</a:t>
            </a:r>
            <a:r>
              <a:rPr lang="en-US" altLang="zh-CN" sz="3175" dirty="0" err="1">
                <a:sym typeface="+mn-ea"/>
              </a:rPr>
              <a:t>css</a:t>
            </a:r>
            <a:r>
              <a:rPr lang="en-US" altLang="zh-CN" sz="3175" dirty="0">
                <a:sym typeface="+mn-ea"/>
              </a:rPr>
              <a:t>( )</a:t>
            </a:r>
            <a:r>
              <a:rPr lang="zh-CN" altLang="en-US" sz="3175" dirty="0">
                <a:sym typeface="+mn-ea"/>
              </a:rPr>
              <a:t>方法或</a:t>
            </a:r>
            <a:r>
              <a:rPr lang="en-US" altLang="zh-CN" sz="3175" dirty="0" err="1">
                <a:sym typeface="+mn-ea"/>
              </a:rPr>
              <a:t>addClass</a:t>
            </a:r>
            <a:r>
              <a:rPr lang="en-US" altLang="zh-CN" sz="3175" dirty="0">
                <a:sym typeface="+mn-ea"/>
              </a:rPr>
              <a:t>( )</a:t>
            </a:r>
            <a:r>
              <a:rPr lang="zh-CN" altLang="en-US" sz="3175" dirty="0">
                <a:sym typeface="+mn-ea"/>
              </a:rPr>
              <a:t>方法为元素添加样式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8434" name="Picture 2" descr="图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30" y="3707765"/>
            <a:ext cx="4702175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sz="3700" dirty="0">
                <a:sym typeface="+mn-ea"/>
              </a:rPr>
              <a:t>制作非缘勿扰页面特效</a:t>
            </a:r>
            <a:r>
              <a:rPr lang="en-US" altLang="zh-CN" sz="3700" dirty="0">
                <a:sym typeface="+mn-ea"/>
              </a:rPr>
              <a:t>3-2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>
                <a:sym typeface="+mn-ea"/>
              </a:rPr>
              <a:t>需求说明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单击标题“非缘勿扰”，</a:t>
            </a:r>
            <a:r>
              <a:rPr lang="en-US" altLang="zh-CN" sz="2400" dirty="0">
                <a:sym typeface="+mn-ea"/>
              </a:rPr>
              <a:t>&lt;</a:t>
            </a:r>
            <a:r>
              <a:rPr lang="en-US" altLang="zh-CN" sz="2400" dirty="0" err="1">
                <a:sym typeface="+mn-ea"/>
              </a:rPr>
              <a:t>dd</a:t>
            </a:r>
            <a:r>
              <a:rPr lang="en-US" altLang="zh-CN" sz="2400" dirty="0">
                <a:sym typeface="+mn-ea"/>
              </a:rPr>
              <a:t>&gt;</a:t>
            </a:r>
            <a:r>
              <a:rPr lang="zh-CN" altLang="en-US" sz="2400" dirty="0">
                <a:sym typeface="+mn-ea"/>
              </a:rPr>
              <a:t>元素中有</a:t>
            </a:r>
            <a:r>
              <a:rPr lang="en-US" altLang="zh-CN" sz="2400" dirty="0">
                <a:sym typeface="+mn-ea"/>
              </a:rPr>
              <a:t>id</a:t>
            </a:r>
            <a:r>
              <a:rPr lang="zh-CN" altLang="en-US" sz="2400" dirty="0">
                <a:sym typeface="+mn-ea"/>
              </a:rPr>
              <a:t>属性的</a:t>
            </a:r>
            <a:r>
              <a:rPr lang="en-US" altLang="zh-CN" sz="2400" dirty="0">
                <a:sym typeface="+mn-ea"/>
              </a:rPr>
              <a:t>&lt;span&gt;</a:t>
            </a:r>
            <a:r>
              <a:rPr lang="zh-CN" altLang="en-US" sz="2400" dirty="0">
                <a:sym typeface="+mn-ea"/>
              </a:rPr>
              <a:t>的文本（主演、导演、标签、剧情）颜色值为</a:t>
            </a:r>
            <a:r>
              <a:rPr lang="en-US" altLang="zh-CN" sz="2400" dirty="0">
                <a:sym typeface="+mn-ea"/>
              </a:rPr>
              <a:t>#FF0099</a:t>
            </a:r>
            <a:r>
              <a:rPr lang="zh-CN" altLang="en-US" sz="2400" dirty="0">
                <a:sym typeface="+mn-ea"/>
              </a:rPr>
              <a:t>，字体加粗显示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单击文本“导演”，文字“赖水清”为加粗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单击文本“标签”，它之后的“苏有朋”和“</a:t>
            </a:r>
            <a:r>
              <a:rPr lang="en-US" altLang="zh-CN" sz="2400" dirty="0">
                <a:sym typeface="+mn-ea"/>
              </a:rPr>
              <a:t>2013”</a:t>
            </a:r>
            <a:r>
              <a:rPr lang="zh-CN" altLang="en-US" sz="2400" dirty="0">
                <a:sym typeface="+mn-ea"/>
              </a:rPr>
              <a:t>的背景颜色为</a:t>
            </a:r>
            <a:r>
              <a:rPr lang="en-US" altLang="zh-CN" sz="2400" dirty="0">
                <a:sym typeface="+mn-ea"/>
              </a:rPr>
              <a:t>#E0F8EA</a:t>
            </a:r>
            <a:r>
              <a:rPr lang="zh-CN" altLang="en-US" sz="2400" dirty="0">
                <a:sym typeface="+mn-ea"/>
              </a:rPr>
              <a:t>，字体颜色为</a:t>
            </a:r>
            <a:r>
              <a:rPr lang="en-US" altLang="zh-CN" sz="2400" dirty="0">
                <a:sym typeface="+mn-ea"/>
              </a:rPr>
              <a:t>#10 A14B</a:t>
            </a:r>
            <a:r>
              <a:rPr lang="zh-CN" altLang="en-US" sz="2400" dirty="0">
                <a:sym typeface="+mn-ea"/>
              </a:rPr>
              <a:t>，并且文字与背景颜色上下边缘间距为</a:t>
            </a:r>
            <a:r>
              <a:rPr lang="en-US" altLang="zh-CN" sz="2400" dirty="0">
                <a:sym typeface="+mn-ea"/>
              </a:rPr>
              <a:t>2px</a:t>
            </a:r>
            <a:r>
              <a:rPr lang="zh-CN" altLang="en-US" sz="2400" dirty="0">
                <a:sym typeface="+mn-ea"/>
              </a:rPr>
              <a:t>，左右边缘边距为</a:t>
            </a:r>
            <a:r>
              <a:rPr lang="en-US" altLang="zh-CN" sz="2400" dirty="0">
                <a:sym typeface="+mn-ea"/>
              </a:rPr>
              <a:t>8px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单击图片“收藏”，弹出对话框，显示信息为“您已收藏成功！”</a:t>
            </a:r>
          </a:p>
          <a:p>
            <a:pPr lvl="1"/>
            <a:endParaRPr lang="zh-CN" altLang="en-US" sz="2400" dirty="0">
              <a:sym typeface="+mn-ea"/>
            </a:endParaRP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>
                <a:sym typeface="+mn-ea"/>
              </a:rPr>
              <a:t>课程项目展示</a:t>
            </a:r>
            <a:endParaRPr lang="zh-CN" alt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制作</a:t>
            </a:r>
            <a:r>
              <a:rPr lang="en-US" altLang="zh-CN"/>
              <a:t>1</a:t>
            </a:r>
            <a:r>
              <a:rPr lang="zh-CN" altLang="en-US"/>
              <a:t>号店网站网页特效</a:t>
            </a:r>
          </a:p>
          <a:p>
            <a:pPr lvl="1"/>
            <a:r>
              <a:rPr lang="zh-CN" altLang="en-US"/>
              <a:t>首页特效</a:t>
            </a:r>
          </a:p>
          <a:p>
            <a:pPr lvl="1"/>
            <a:r>
              <a:rPr lang="zh-CN" altLang="en-US"/>
              <a:t>搜索列表页特效</a:t>
            </a:r>
          </a:p>
          <a:p>
            <a:pPr lvl="1"/>
            <a:r>
              <a:rPr lang="zh-CN" altLang="en-US"/>
              <a:t>商品详情页特效</a:t>
            </a:r>
          </a:p>
          <a:p>
            <a:pPr lvl="1"/>
            <a:r>
              <a:rPr lang="zh-CN" altLang="en-US"/>
              <a:t>注册页特效</a:t>
            </a:r>
          </a:p>
          <a:p>
            <a:pPr lvl="1"/>
            <a:r>
              <a:rPr lang="zh-CN" altLang="en-US"/>
              <a:t>登录页特效</a:t>
            </a:r>
          </a:p>
        </p:txBody>
      </p:sp>
      <p:pic>
        <p:nvPicPr>
          <p:cNvPr id="3" name="Picture 2" descr="图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567055"/>
            <a:ext cx="2322195" cy="53587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图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40" y="643255"/>
            <a:ext cx="2429510" cy="51479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图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55" y="761365"/>
            <a:ext cx="1169035" cy="53079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图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635126"/>
            <a:ext cx="5645168" cy="29523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图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68" y="2851150"/>
            <a:ext cx="5435600" cy="2924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462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AD161FA-3DEA-4809-9C0A-40A7701BDB71}" type="slidenum">
              <a:rPr lang="zh-CN" altLang="en-US" smtClean="0"/>
              <a:t>4</a:t>
            </a:fld>
            <a:r>
              <a:rPr lang="en-US" altLang="zh-CN" dirty="0"/>
              <a:t>/32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035425" y="6126480"/>
            <a:ext cx="3893185" cy="582930"/>
            <a:chOff x="6636" y="9211"/>
            <a:chExt cx="6131" cy="918"/>
          </a:xfrm>
        </p:grpSpPr>
        <p:sp>
          <p:nvSpPr>
            <p:cNvPr id="2" name="圆角矩形 1"/>
            <p:cNvSpPr/>
            <p:nvPr/>
          </p:nvSpPr>
          <p:spPr>
            <a:xfrm>
              <a:off x="6636" y="9211"/>
              <a:ext cx="61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4629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号店整站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sz="3700" dirty="0">
                <a:sym typeface="+mn-ea"/>
              </a:rPr>
              <a:t>制作非缘勿扰页面特效</a:t>
            </a:r>
            <a:r>
              <a:rPr lang="en-US" altLang="zh-CN" sz="3700" dirty="0">
                <a:sym typeface="+mn-ea"/>
              </a:rPr>
              <a:t>3-3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000" dirty="0">
                <a:sym typeface="+mn-ea"/>
              </a:rPr>
              <a:t>实现思路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在新建的</a:t>
            </a:r>
            <a:r>
              <a:rPr lang="en-US" altLang="zh-CN" sz="2400" dirty="0">
                <a:sym typeface="+mn-ea"/>
              </a:rPr>
              <a:t>HTML</a:t>
            </a:r>
            <a:r>
              <a:rPr lang="zh-CN" altLang="en-US" sz="2400" dirty="0">
                <a:sym typeface="+mn-ea"/>
              </a:rPr>
              <a:t>文档中引入</a:t>
            </a:r>
            <a:r>
              <a:rPr lang="en-US" altLang="zh-CN" sz="2400" dirty="0" err="1">
                <a:sym typeface="+mn-ea"/>
              </a:rPr>
              <a:t>jQuery</a:t>
            </a:r>
            <a:r>
              <a:rPr lang="zh-CN" altLang="en-US" sz="2400" dirty="0">
                <a:sym typeface="+mn-ea"/>
              </a:rPr>
              <a:t>库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使用</a:t>
            </a:r>
            <a:r>
              <a:rPr lang="en-US" altLang="zh-CN" sz="2400" dirty="0">
                <a:sym typeface="+mn-ea"/>
              </a:rPr>
              <a:t>$(document).ready( )</a:t>
            </a:r>
            <a:r>
              <a:rPr lang="zh-CN" altLang="en-US" sz="2400" dirty="0">
                <a:sym typeface="+mn-ea"/>
              </a:rPr>
              <a:t>创建文档加载事件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按要求使用</a:t>
            </a:r>
            <a:r>
              <a:rPr lang="en-US" altLang="zh-CN" sz="2400" dirty="0">
                <a:sym typeface="+mn-ea"/>
              </a:rPr>
              <a:t>$( )</a:t>
            </a:r>
            <a:r>
              <a:rPr lang="zh-CN" altLang="en-US" sz="2400" dirty="0">
                <a:sym typeface="+mn-ea"/>
              </a:rPr>
              <a:t>选取所需元素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为获取的元素添加单击事件，并为事件添加处理事件的方法</a:t>
            </a:r>
          </a:p>
          <a:p>
            <a:pPr lvl="1">
              <a:defRPr/>
            </a:pPr>
            <a:r>
              <a:rPr lang="zh-CN" altLang="en-US" sz="2400" dirty="0">
                <a:sym typeface="+mn-ea"/>
              </a:rPr>
              <a:t>使用</a:t>
            </a:r>
            <a:r>
              <a:rPr lang="en-US" altLang="zh-CN" sz="2400" dirty="0" err="1">
                <a:sym typeface="+mn-ea"/>
              </a:rPr>
              <a:t>css</a:t>
            </a:r>
            <a:r>
              <a:rPr lang="en-US" altLang="zh-CN" sz="2400" dirty="0">
                <a:sym typeface="+mn-ea"/>
              </a:rPr>
              <a:t>( )</a:t>
            </a:r>
            <a:r>
              <a:rPr lang="zh-CN" altLang="en-US" sz="2400" dirty="0">
                <a:sym typeface="+mn-ea"/>
              </a:rPr>
              <a:t>方法或</a:t>
            </a:r>
            <a:r>
              <a:rPr lang="en-US" altLang="zh-CN" sz="2400" dirty="0" err="1">
                <a:sym typeface="+mn-ea"/>
              </a:rPr>
              <a:t>addClass</a:t>
            </a:r>
            <a:r>
              <a:rPr lang="en-US" altLang="zh-CN" sz="2400" dirty="0">
                <a:sym typeface="+mn-ea"/>
              </a:rPr>
              <a:t>( )</a:t>
            </a:r>
            <a:r>
              <a:rPr lang="zh-CN" altLang="en-US" sz="2400" dirty="0">
                <a:sym typeface="+mn-ea"/>
              </a:rPr>
              <a:t>方法为所选取的元素添加</a:t>
            </a:r>
            <a:r>
              <a:rPr lang="en-US" altLang="zh-CN" sz="2400" dirty="0">
                <a:sym typeface="+mn-ea"/>
              </a:rPr>
              <a:t>CSS</a:t>
            </a:r>
            <a:r>
              <a:rPr lang="zh-CN" altLang="en-US" sz="2400" dirty="0">
                <a:sym typeface="+mn-ea"/>
              </a:rPr>
              <a:t>样式，使用</a:t>
            </a:r>
            <a:r>
              <a:rPr lang="en-US" altLang="zh-CN" sz="2400" dirty="0" err="1">
                <a:sym typeface="+mn-ea"/>
              </a:rPr>
              <a:t>addClass</a:t>
            </a:r>
            <a:r>
              <a:rPr lang="en-US" altLang="zh-CN" sz="2400" dirty="0">
                <a:sym typeface="+mn-ea"/>
              </a:rPr>
              <a:t>( )</a:t>
            </a:r>
            <a:r>
              <a:rPr lang="zh-CN" altLang="en-US" sz="2400" dirty="0">
                <a:sym typeface="+mn-ea"/>
              </a:rPr>
              <a:t>方法添加样式时，该样式写在样式表文件中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070" y="6126243"/>
            <a:ext cx="2105025" cy="408144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3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413760" y="4632960"/>
            <a:ext cx="5363845" cy="1323340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6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lang="zh-CN" altLang="en-US" sz="3700" dirty="0">
                <a:sym typeface="+mn-ea"/>
              </a:rPr>
              <a:t>如何实现同一个列表不同样式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026" name="Picture 2" descr="图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53" y="1637319"/>
            <a:ext cx="4536504" cy="405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847696" y="2539430"/>
            <a:ext cx="3204791" cy="1123712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C77A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  <a:ea typeface="+mn-ea"/>
              </a:rPr>
              <a:t>如何实现奇偶行不同颜色背景，首行红色字体？</a:t>
            </a: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 bwMode="auto">
          <a:xfrm flipH="1" flipV="1">
            <a:off x="6070848" y="2539430"/>
            <a:ext cx="792088" cy="56185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1"/>
          </p:cNvCxnSpPr>
          <p:nvPr/>
        </p:nvCxnSpPr>
        <p:spPr bwMode="auto">
          <a:xfrm flipH="1">
            <a:off x="6223248" y="3101286"/>
            <a:ext cx="639688" cy="76200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1"/>
          </p:cNvCxnSpPr>
          <p:nvPr/>
        </p:nvCxnSpPr>
        <p:spPr bwMode="auto">
          <a:xfrm flipH="1">
            <a:off x="6223248" y="3101286"/>
            <a:ext cx="639688" cy="56185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/>
          <p:cNvGrpSpPr/>
          <p:nvPr/>
        </p:nvGrpSpPr>
        <p:grpSpPr>
          <a:xfrm>
            <a:off x="636159" y="1218620"/>
            <a:ext cx="1258544" cy="507365"/>
            <a:chOff x="928824" y="2571744"/>
            <a:chExt cx="1258544" cy="507365"/>
          </a:xfrm>
        </p:grpSpPr>
        <p:sp>
          <p:nvSpPr>
            <p:cNvPr id="108" name="TextBox 13"/>
            <p:cNvSpPr txBox="1"/>
            <p:nvPr/>
          </p:nvSpPr>
          <p:spPr bwMode="auto">
            <a:xfrm>
              <a:off x="1486535" y="260858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思考</a:t>
              </a:r>
            </a:p>
          </p:txBody>
        </p:sp>
        <p:pic>
          <p:nvPicPr>
            <p:cNvPr id="109" name="Picture 4" descr="E:\设计\06-2018\前端5.0PPT\思考.png思考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28824" y="2571744"/>
              <a:ext cx="528320" cy="50736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/>
            </a:r>
            <a:br>
              <a:rPr lang="en-US" altLang="zh-CN"/>
            </a:br>
            <a:r>
              <a:rPr sz="3700">
                <a:sym typeface="+mn-ea"/>
              </a:rPr>
              <a:t>过滤选择器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通过特定的过滤规则来筛选出所需的元素</a:t>
            </a:r>
            <a:endParaRPr lang="en-US" altLang="zh-CN" sz="3175" dirty="0"/>
          </a:p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主要分类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基本过滤选择器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可见性过滤选择器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表单对象过滤选择器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内容过滤选择器、子元素过滤选择器</a:t>
            </a:r>
            <a:r>
              <a:rPr lang="en-US" altLang="zh-CN" sz="3175" dirty="0">
                <a:sym typeface="+mn-ea"/>
              </a:rPr>
              <a:t>……</a:t>
            </a:r>
            <a:endParaRPr lang="en-US" altLang="zh-CN" sz="3175" dirty="0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6530712" y="4559424"/>
            <a:ext cx="2500313" cy="428625"/>
          </a:xfrm>
          <a:prstGeom prst="borderCallout1">
            <a:avLst>
              <a:gd name="adj1" fmla="val 111504"/>
              <a:gd name="adj2" fmla="val -33244"/>
              <a:gd name="adj3" fmla="val 38645"/>
              <a:gd name="adj4" fmla="val -92"/>
            </a:avLst>
          </a:prstGeom>
          <a:solidFill>
            <a:srgbClr val="00C77A"/>
          </a:solidFill>
          <a:ln w="38100" algn="ctr">
            <a:solidFill>
              <a:srgbClr val="00C77A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将在后续章节中讲解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 dirty="0">
                <a:sym typeface="+mn-ea"/>
              </a:rPr>
              <a:t>基本过滤选择器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790575" y="1308100"/>
          <a:ext cx="10242550" cy="4836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159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3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2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:first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选取第一个元素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li:first" )</a:t>
                      </a:r>
                      <a:r>
                        <a:rPr lang="zh-CN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元素中的第一个</a:t>
                      </a: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85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:last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选取最后一个元素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li:last"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元素中的最后一个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:not(selector)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选取去除所有与给定选择器匹配的元素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</a:t>
                      </a:r>
                      <a:r>
                        <a:rPr lang="en-US" altLang="zh-CN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li:not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(.three)" 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不是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:even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选取索引是偶数的所有元素（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li:even"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选取索引是偶数的所有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1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:odd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选取索引是奇数的所有元素（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li:odd"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选取索引是奇数的所有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790575" y="1526540"/>
          <a:ext cx="10242550" cy="454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159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53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65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18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:eq(index)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选取索引等于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$("li:eq(1)"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选取索引等于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0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:gt(index)</a:t>
                      </a:r>
                      <a:endParaRPr lang="zh-CN" alt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选取索引大于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li:gt(1)"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选取索引大于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元素（注：大于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，不包括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:lt(index)</a:t>
                      </a:r>
                      <a:endParaRPr lang="zh-CN" alt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选取索引小于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$(“li:lt(1)”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选取索引小于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元素（注：小于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，不包括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:header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选取所有标题元素，如</a:t>
                      </a: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h1~h6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$(":header"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选取网页中所有标题元素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:focus</a:t>
                      </a:r>
                      <a:endParaRPr lang="zh-CN" alt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选取当前获取焦点的元素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$(":focus"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选取当前获取焦点的元素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:animated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选择所有动画</a:t>
                      </a:r>
                    </a:p>
                  </a:txBody>
                  <a:tcPr marL="46167" marR="46167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$(":animated" 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选取当前所有动画元素</a:t>
                      </a:r>
                    </a:p>
                  </a:txBody>
                  <a:tcPr marL="46167" marR="4616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制作仿奥列表页面</a:t>
            </a:r>
            <a:r>
              <a:rPr lang="en-US" altLang="zh-CN" sz="3700" dirty="0">
                <a:sym typeface="+mn-ea"/>
              </a:rPr>
              <a:t>3-1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959598" y="1216280"/>
            <a:ext cx="6858000" cy="46115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/>
              <a:t>&lt;div class="contain"&gt;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&lt;h2&gt;</a:t>
            </a:r>
            <a:r>
              <a:rPr lang="zh-CN" altLang="en-US" b="1" dirty="0"/>
              <a:t>祝福冬奥</a:t>
            </a:r>
            <a:r>
              <a:rPr lang="en-US" altLang="zh-CN" b="1" dirty="0"/>
              <a:t>&lt;/</a:t>
            </a:r>
            <a:r>
              <a:rPr lang="en-US" b="1" dirty="0"/>
              <a:t>h2&gt;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&lt;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贝克汉姆：衷心希望北京能够申办成功！</a:t>
            </a:r>
            <a:r>
              <a:rPr lang="en-US" altLang="zh-CN" b="1" dirty="0"/>
              <a:t>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姚明：北京申冬奥是个非常棒的机会！加油！</a:t>
            </a:r>
            <a:r>
              <a:rPr lang="en-US" altLang="zh-CN" b="1" dirty="0"/>
              <a:t>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张虹：北京办冬奥，大家的热情定超乎想象！ </a:t>
            </a:r>
            <a:r>
              <a:rPr lang="en-US" altLang="zh-CN" b="1" dirty="0"/>
              <a:t>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肖恩怀特：我爱北京，支持北京申办冬奥会！</a:t>
            </a:r>
            <a:r>
              <a:rPr lang="en-US" altLang="zh-CN" b="1" dirty="0"/>
              <a:t>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赵宏博：北京申办冬奥会是再合适不过了！</a:t>
            </a:r>
            <a:r>
              <a:rPr lang="en-US" altLang="zh-CN" b="1" dirty="0"/>
              <a:t>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   &lt;li&gt; </a:t>
            </a:r>
            <a:r>
              <a:rPr lang="zh-CN" altLang="en-US" b="1" dirty="0"/>
              <a:t>你喜欢哪些冬季运动项目？</a:t>
            </a:r>
            <a:r>
              <a:rPr lang="en-US" altLang="zh-CN" b="1" dirty="0"/>
              <a:t>(</a:t>
            </a:r>
            <a:r>
              <a:rPr lang="zh-CN" altLang="en-US" b="1" dirty="0"/>
              <a:t>点击进入调查页</a:t>
            </a:r>
            <a:r>
              <a:rPr lang="en-US" altLang="zh-CN" b="1" dirty="0"/>
              <a:t>)&lt;/</a:t>
            </a:r>
            <a:r>
              <a:rPr lang="en-US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   &lt;/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&lt;/div&gt;</a:t>
            </a:r>
            <a:endParaRPr lang="zh-CN" altLang="zh-CN" b="1" dirty="0" err="1"/>
          </a:p>
        </p:txBody>
      </p:sp>
      <p:pic>
        <p:nvPicPr>
          <p:cNvPr id="2050" name="Picture 2" descr="F:\2016年工作\ACCP8.0产品开发\jQuery\案例源码\chapter06\Chapter06截图\图6.2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826" y="1011479"/>
            <a:ext cx="4517512" cy="48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1430844" y="1437174"/>
            <a:ext cx="8163482" cy="50783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/>
              <a:t>$(".contain </a:t>
            </a:r>
            <a:r>
              <a:rPr lang="en-US" b="1" dirty="0">
                <a:solidFill>
                  <a:srgbClr val="FF0000"/>
                </a:solidFill>
              </a:rPr>
              <a:t>:header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({"background":"#2a65ba","color":"#</a:t>
            </a:r>
            <a:r>
              <a:rPr lang="en-US" b="1" dirty="0" err="1"/>
              <a:t>ffffff</a:t>
            </a:r>
            <a:r>
              <a:rPr lang="en-US" b="1" dirty="0"/>
              <a:t>"});</a:t>
            </a:r>
            <a:endParaRPr lang="zh-CN" altLang="zh-CN" b="1" dirty="0" err="1"/>
          </a:p>
        </p:txBody>
      </p:sp>
      <p:pic>
        <p:nvPicPr>
          <p:cNvPr id="2051" name="Picture 3" descr="F:\2016年工作\ACCP8.0产品开发\jQuery\案例源码\chapter06\Chapter06截图\图6.2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855" y="2315845"/>
            <a:ext cx="423354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/>
          <p:nvPr/>
        </p:nvCxnSpPr>
        <p:spPr bwMode="auto">
          <a:xfrm>
            <a:off x="3374708" y="1811680"/>
            <a:ext cx="1712788" cy="648072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089400" y="6158230"/>
            <a:ext cx="4148455" cy="582930"/>
            <a:chOff x="6636" y="9211"/>
            <a:chExt cx="6533" cy="918"/>
          </a:xfrm>
        </p:grpSpPr>
        <p:sp>
          <p:nvSpPr>
            <p:cNvPr id="6" name="圆角矩形 5"/>
            <p:cNvSpPr/>
            <p:nvPr/>
          </p:nvSpPr>
          <p:spPr>
            <a:xfrm>
              <a:off x="6636" y="9211"/>
              <a:ext cx="653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86" y="9341"/>
              <a:ext cx="55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制作仿奥列表页面</a:t>
            </a:r>
            <a:r>
              <a:rPr lang="en-US" altLang="zh-CN" sz="3700" dirty="0">
                <a:sym typeface="+mn-ea"/>
              </a:rPr>
              <a:t>3-2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9" name="Picture 2" descr="F:\2016年工作\ACCP8.0产品开发\jQuery\案例源码\chapter06\Chapter06截图\图6.2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08" y="1023670"/>
            <a:ext cx="4320480" cy="385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725336" y="2672107"/>
            <a:ext cx="7448378" cy="87203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</a:t>
            </a:r>
            <a:r>
              <a:rPr lang="en-US" b="1" dirty="0"/>
              <a:t>contain </a:t>
            </a:r>
            <a:r>
              <a:rPr lang="en-US" b="1" dirty="0" err="1">
                <a:solidFill>
                  <a:srgbClr val="FF0000"/>
                </a:solidFill>
              </a:rPr>
              <a:t>li:first</a:t>
            </a:r>
            <a:r>
              <a:rPr lang="en-US" b="1" dirty="0"/>
              <a:t>").</a:t>
            </a:r>
            <a:r>
              <a:rPr lang="en-US" b="1" dirty="0" err="1"/>
              <a:t>css</a:t>
            </a:r>
            <a:r>
              <a:rPr lang="en-US" b="1" dirty="0"/>
              <a:t>({"font-size":"16px","color":"#e90202"});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$(".contain </a:t>
            </a:r>
            <a:r>
              <a:rPr lang="en-US" altLang="zh-CN" b="1" dirty="0" err="1">
                <a:solidFill>
                  <a:srgbClr val="FF0000"/>
                </a:solidFill>
              </a:rPr>
              <a:t>li:last</a:t>
            </a:r>
            <a:r>
              <a:rPr lang="en-US" altLang="zh-CN" b="1" dirty="0"/>
              <a:t>").</a:t>
            </a:r>
            <a:r>
              <a:rPr lang="en-US" altLang="zh-CN" b="1" dirty="0" err="1"/>
              <a:t>css</a:t>
            </a:r>
            <a:r>
              <a:rPr lang="en-US" altLang="zh-CN" b="1" dirty="0"/>
              <a:t>("</a:t>
            </a:r>
            <a:r>
              <a:rPr lang="en-US" altLang="zh-CN" b="1" dirty="0" err="1"/>
              <a:t>border","none</a:t>
            </a:r>
            <a:r>
              <a:rPr lang="en-US" altLang="zh-CN" b="1" dirty="0"/>
              <a:t>");</a:t>
            </a: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3085376" y="1880019"/>
            <a:ext cx="1093243" cy="864096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 flipH="1">
            <a:off x="3631998" y="3464195"/>
            <a:ext cx="546621" cy="1224136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F:\2016年工作\ACCP8.0产品开发\jQuery\案例源码\chapter06\Chapter06截图\图6.2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25" y="1023670"/>
            <a:ext cx="4331186" cy="38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3"/>
          <p:cNvSpPr>
            <a:spLocks noChangeArrowheads="1"/>
          </p:cNvSpPr>
          <p:nvPr/>
        </p:nvSpPr>
        <p:spPr bwMode="auto">
          <a:xfrm>
            <a:off x="1933248" y="5169768"/>
            <a:ext cx="7448378" cy="9233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$(".contain </a:t>
            </a:r>
            <a:r>
              <a:rPr lang="en-US" altLang="zh-CN" b="1" dirty="0" err="1">
                <a:solidFill>
                  <a:srgbClr val="FF0000"/>
                </a:solidFill>
              </a:rPr>
              <a:t>li:even</a:t>
            </a:r>
            <a:r>
              <a:rPr lang="en-US" altLang="zh-CN" b="1" dirty="0"/>
              <a:t>").</a:t>
            </a:r>
            <a:r>
              <a:rPr lang="en-US" altLang="zh-CN" b="1" dirty="0" err="1"/>
              <a:t>css</a:t>
            </a:r>
            <a:r>
              <a:rPr lang="en-US" altLang="zh-CN" b="1" dirty="0"/>
              <a:t>("background","#f0f0f0");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$(".contain </a:t>
            </a:r>
            <a:r>
              <a:rPr lang="en-US" altLang="zh-CN" b="1" dirty="0" err="1">
                <a:solidFill>
                  <a:srgbClr val="FF0000"/>
                </a:solidFill>
              </a:rPr>
              <a:t>li:odd</a:t>
            </a:r>
            <a:r>
              <a:rPr lang="en-US" altLang="zh-CN" b="1" dirty="0"/>
              <a:t>").</a:t>
            </a:r>
            <a:r>
              <a:rPr lang="en-US" altLang="zh-CN" b="1" dirty="0" err="1"/>
              <a:t>css</a:t>
            </a:r>
            <a:r>
              <a:rPr lang="en-US" altLang="zh-CN" b="1" dirty="0"/>
              <a:t>("background","#</a:t>
            </a:r>
            <a:r>
              <a:rPr lang="en-US" altLang="zh-CN" b="1" dirty="0" err="1"/>
              <a:t>cccccc</a:t>
            </a:r>
            <a:r>
              <a:rPr lang="en-US" altLang="zh-CN" b="1" dirty="0"/>
              <a:t>");</a:t>
            </a: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3733448" y="3945632"/>
            <a:ext cx="2445420" cy="1440161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 flipV="1">
            <a:off x="3857149" y="4688331"/>
            <a:ext cx="3044651" cy="112951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89400" y="6203950"/>
            <a:ext cx="4148455" cy="582930"/>
            <a:chOff x="6636" y="9211"/>
            <a:chExt cx="6533" cy="918"/>
          </a:xfrm>
        </p:grpSpPr>
        <p:sp>
          <p:nvSpPr>
            <p:cNvPr id="17" name="圆角矩形 16"/>
            <p:cNvSpPr/>
            <p:nvPr/>
          </p:nvSpPr>
          <p:spPr>
            <a:xfrm>
              <a:off x="6636" y="9211"/>
              <a:ext cx="653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86" y="9341"/>
              <a:ext cx="55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制作仿奥列表页面</a:t>
            </a:r>
            <a:r>
              <a:rPr lang="en-US" altLang="zh-CN" sz="3700" dirty="0">
                <a:sym typeface="+mn-ea"/>
              </a:rPr>
              <a:t>3-3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3076" name="Picture 4" descr="F:\2016年工作\ACCP8.0产品开发\jQuery\案例源码\chapter06\Chapter06截图\图6.2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24" y="1094625"/>
            <a:ext cx="5472608" cy="48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4487228" y="3343280"/>
            <a:ext cx="5950780" cy="9233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$(".contain </a:t>
            </a:r>
            <a:r>
              <a:rPr lang="en-US" altLang="zh-CN" b="1" dirty="0" err="1">
                <a:solidFill>
                  <a:srgbClr val="FF0000"/>
                </a:solidFill>
              </a:rPr>
              <a:t>li:lt</a:t>
            </a:r>
            <a:r>
              <a:rPr lang="en-US" altLang="zh-CN" b="1" dirty="0">
                <a:solidFill>
                  <a:srgbClr val="FF0000"/>
                </a:solidFill>
              </a:rPr>
              <a:t>(2)</a:t>
            </a:r>
            <a:r>
              <a:rPr lang="en-US" altLang="zh-CN" b="1" dirty="0"/>
              <a:t>").</a:t>
            </a:r>
            <a:r>
              <a:rPr lang="en-US" altLang="zh-CN" b="1" dirty="0" err="1"/>
              <a:t>css</a:t>
            </a:r>
            <a:r>
              <a:rPr lang="en-US" altLang="zh-CN" b="1" dirty="0"/>
              <a:t>({"color":"#708b02"});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/>
              <a:t>$(".contain </a:t>
            </a:r>
            <a:r>
              <a:rPr lang="en-US" altLang="zh-CN" b="1" dirty="0" err="1">
                <a:solidFill>
                  <a:srgbClr val="FF0000"/>
                </a:solidFill>
              </a:rPr>
              <a:t>li:gt</a:t>
            </a:r>
            <a:r>
              <a:rPr lang="en-US" altLang="zh-CN" b="1" dirty="0">
                <a:solidFill>
                  <a:srgbClr val="FF0000"/>
                </a:solidFill>
              </a:rPr>
              <a:t>(3)</a:t>
            </a:r>
            <a:r>
              <a:rPr lang="en-US" altLang="zh-CN" b="1" dirty="0"/>
              <a:t>").</a:t>
            </a:r>
            <a:r>
              <a:rPr lang="en-US" altLang="zh-CN" b="1" dirty="0" err="1"/>
              <a:t>css</a:t>
            </a:r>
            <a:r>
              <a:rPr lang="en-US" altLang="zh-CN" b="1" dirty="0"/>
              <a:t>({"color":"#b66302"});</a:t>
            </a: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 flipV="1">
            <a:off x="5162560" y="2839224"/>
            <a:ext cx="837665" cy="720080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 bwMode="auto">
          <a:xfrm flipH="1">
            <a:off x="5716502" y="4121983"/>
            <a:ext cx="546622" cy="733465"/>
          </a:xfrm>
          <a:prstGeom prst="straightConnector1">
            <a:avLst/>
          </a:prstGeom>
          <a:ln cmpd="sng">
            <a:solidFill>
              <a:srgbClr val="00C77A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089400" y="6203950"/>
            <a:ext cx="4148455" cy="582930"/>
            <a:chOff x="6636" y="9211"/>
            <a:chExt cx="6533" cy="918"/>
          </a:xfrm>
        </p:grpSpPr>
        <p:sp>
          <p:nvSpPr>
            <p:cNvPr id="17" name="圆角矩形 16"/>
            <p:cNvSpPr/>
            <p:nvPr/>
          </p:nvSpPr>
          <p:spPr>
            <a:xfrm>
              <a:off x="6636" y="9211"/>
              <a:ext cx="6533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86" y="9341"/>
              <a:ext cx="55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lang="zh-CN" altLang="en-US" sz="3700" dirty="0">
                <a:sym typeface="+mn-ea"/>
              </a:rPr>
              <a:t>制作隔行变色的商品列表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175" dirty="0">
                <a:sym typeface="+mn-ea"/>
              </a:rPr>
              <a:t>需求说明</a:t>
            </a:r>
            <a:endParaRPr lang="en-US" altLang="zh-CN" sz="3175" dirty="0"/>
          </a:p>
          <a:p>
            <a:pPr lvl="1">
              <a:defRPr/>
            </a:pPr>
            <a:r>
              <a:rPr lang="zh-CN" altLang="en-US" sz="3175" dirty="0">
                <a:sym typeface="+mn-ea"/>
              </a:rPr>
              <a:t>使用基本过滤选择器，实现隔行变色的表格（不包括表头），偶数行背景色为</a:t>
            </a:r>
            <a:r>
              <a:rPr lang="en-US" altLang="zh-CN" sz="3175" dirty="0">
                <a:sym typeface="+mn-ea"/>
              </a:rPr>
              <a:t>#eff7d1</a:t>
            </a:r>
            <a:r>
              <a:rPr lang="zh-CN" altLang="en-US" sz="3175" dirty="0">
                <a:sym typeface="+mn-ea"/>
              </a:rPr>
              <a:t>，奇数行背景色为</a:t>
            </a:r>
            <a:r>
              <a:rPr lang="en-US" altLang="zh-CN" sz="3175" dirty="0">
                <a:sym typeface="+mn-ea"/>
              </a:rPr>
              <a:t>#f7e195</a:t>
            </a:r>
            <a:endParaRPr lang="en-US" altLang="zh-CN" sz="3175" dirty="0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4098" name="Picture 2" descr="F:\2016年工作\ACCP8.0产品开发\jQuery\案例源码\chapter06\Chapter06截图\图6.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82" y="1700669"/>
            <a:ext cx="455696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070" y="6126243"/>
            <a:ext cx="2105025" cy="408144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413760" y="4632960"/>
            <a:ext cx="5363845" cy="1323340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6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9"/>
          <p:cNvGrpSpPr/>
          <p:nvPr/>
        </p:nvGrpSpPr>
        <p:grpSpPr bwMode="auto">
          <a:xfrm>
            <a:off x="2095500" y="1072833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1" name="圆角矩形 1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13" name="矩形 12"/>
          <p:cNvSpPr/>
          <p:nvPr/>
        </p:nvSpPr>
        <p:spPr>
          <a:xfrm>
            <a:off x="2175511" y="14287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课前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9" name="组合 14"/>
          <p:cNvGrpSpPr/>
          <p:nvPr/>
        </p:nvGrpSpPr>
        <p:grpSpPr bwMode="auto">
          <a:xfrm>
            <a:off x="2089573" y="2802149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6" name="圆角矩形 15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18" name="矩形 17"/>
          <p:cNvSpPr/>
          <p:nvPr/>
        </p:nvSpPr>
        <p:spPr>
          <a:xfrm>
            <a:off x="2175511" y="31432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2" name="组合 19"/>
          <p:cNvGrpSpPr/>
          <p:nvPr/>
        </p:nvGrpSpPr>
        <p:grpSpPr bwMode="auto">
          <a:xfrm>
            <a:off x="2095500" y="4500563"/>
            <a:ext cx="8143875" cy="1357312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21" name="圆角矩形 2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grp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"/>
            </a:p>
          </p:txBody>
        </p:sp>
      </p:grpSp>
      <p:sp>
        <p:nvSpPr>
          <p:cNvPr id="23" name="矩形 22"/>
          <p:cNvSpPr/>
          <p:nvPr/>
        </p:nvSpPr>
        <p:spPr>
          <a:xfrm>
            <a:off x="2175511" y="4857751"/>
            <a:ext cx="109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endParaRPr lang="en-US" altLang="zh-C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3"/>
          <p:cNvSpPr>
            <a:spLocks noChangeArrowheads="1"/>
          </p:cNvSpPr>
          <p:nvPr/>
        </p:nvSpPr>
        <p:spPr bwMode="auto">
          <a:xfrm>
            <a:off x="1929130" y="1205865"/>
            <a:ext cx="8054340" cy="101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3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学生</a:t>
            </a:r>
            <a:r>
              <a:rPr lang="zh-CN" sz="2135" b="1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可以查看</a:t>
            </a:r>
            <a:r>
              <a:rPr lang="en-US" altLang="zh-CN" sz="2135" b="1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jQuery</a:t>
            </a:r>
            <a:r>
              <a:rPr lang="zh-CN" sz="2135" b="1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相关文档，做习题进行检测，以及提前预习等等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学习方法</a:t>
            </a: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3303693" y="2902325"/>
            <a:ext cx="8477251" cy="157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注意老师讲解的固定</a:t>
            </a: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语法结构需要记忆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写代码时，要保证代码的规范度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303693" y="4626167"/>
            <a:ext cx="8477251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多敲、多练总结归纳自己的错误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在做练习时，</a:t>
            </a:r>
            <a:r>
              <a:rPr lang="zh-CN" sz="2135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逻辑性内容多思考、尝试不同实现思路</a:t>
            </a:r>
            <a:endParaRPr lang="zh-CN" altLang="en-US" sz="213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 dirty="0">
                <a:sym typeface="+mn-ea"/>
              </a:rPr>
              <a:t>可见性过滤选择器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通过元素显示状态来选取元素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216958" y="4417896"/>
            <a:ext cx="6048506" cy="9233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/>
              <a:t>$("</a:t>
            </a:r>
            <a:r>
              <a:rPr lang="en-US" b="1" dirty="0" err="1"/>
              <a:t>p</a:t>
            </a:r>
            <a:r>
              <a:rPr lang="en-US" b="1" dirty="0" err="1">
                <a:solidFill>
                  <a:srgbClr val="FF0000"/>
                </a:solidFill>
              </a:rPr>
              <a:t>:hidden</a:t>
            </a:r>
            <a:r>
              <a:rPr lang="en-US" b="1" dirty="0"/>
              <a:t>").show();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/>
              <a:t>$("</a:t>
            </a:r>
            <a:r>
              <a:rPr lang="en-US" b="1" dirty="0" err="1"/>
              <a:t>p</a:t>
            </a:r>
            <a:r>
              <a:rPr lang="en-US" b="1" dirty="0" err="1">
                <a:solidFill>
                  <a:srgbClr val="FF0000"/>
                </a:solidFill>
              </a:rPr>
              <a:t>:visible</a:t>
            </a:r>
            <a:r>
              <a:rPr lang="en-US" b="1" dirty="0"/>
              <a:t>").hide();</a:t>
            </a:r>
            <a:endParaRPr lang="zh-CN" altLang="zh-CN" b="1" dirty="0" err="1"/>
          </a:p>
        </p:txBody>
      </p:sp>
      <p:graphicFrame>
        <p:nvGraphicFramePr>
          <p:cNvPr id="9" name="表格 8"/>
          <p:cNvGraphicFramePr/>
          <p:nvPr/>
        </p:nvGraphicFramePr>
        <p:xfrm>
          <a:off x="1216660" y="2224405"/>
          <a:ext cx="10242550" cy="1910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1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930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78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68580" marR="68580" marT="0" marB="0" anchor="ctr">
                    <a:solidFill>
                      <a:srgbClr val="40D5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0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:visible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选取所有可见的元素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$(":visible" )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选取所有可见的元素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:hidden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选取所有隐藏的元素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$(":hidden" ) 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选取所有隐藏的元素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3914775" y="6021070"/>
            <a:ext cx="4401820" cy="582930"/>
            <a:chOff x="6636" y="9211"/>
            <a:chExt cx="6932" cy="918"/>
          </a:xfrm>
        </p:grpSpPr>
        <p:sp>
          <p:nvSpPr>
            <p:cNvPr id="17" name="圆角矩形 16"/>
            <p:cNvSpPr/>
            <p:nvPr/>
          </p:nvSpPr>
          <p:spPr>
            <a:xfrm>
              <a:off x="6636" y="9211"/>
              <a:ext cx="6931" cy="918"/>
            </a:xfrm>
            <a:prstGeom prst="roundRect">
              <a:avLst/>
            </a:prstGeom>
            <a:noFill/>
            <a:ln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A6EBD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C77A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86" y="9341"/>
              <a:ext cx="5982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2000" b="1">
                  <a:solidFill>
                    <a:srgbClr val="00C7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：可见性过滤选择器</a:t>
              </a:r>
            </a:p>
          </p:txBody>
        </p:sp>
        <p:grpSp>
          <p:nvGrpSpPr>
            <p:cNvPr id="63" name="组合 67"/>
            <p:cNvGrpSpPr/>
            <p:nvPr/>
          </p:nvGrpSpPr>
          <p:grpSpPr bwMode="auto">
            <a:xfrm>
              <a:off x="6836" y="9306"/>
              <a:ext cx="1134" cy="737"/>
              <a:chOff x="6071563" y="1124092"/>
              <a:chExt cx="720153" cy="467999"/>
            </a:xfrm>
          </p:grpSpPr>
          <p:pic>
            <p:nvPicPr>
              <p:cNvPr id="64" name="Picture 13" descr="E:\设计\06-2018\前端5.0PPT\辅导.png辅导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71563" y="1124092"/>
                <a:ext cx="468036" cy="46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TextBox 53"/>
              <p:cNvSpPr txBox="1"/>
              <p:nvPr/>
            </p:nvSpPr>
            <p:spPr>
              <a:xfrm>
                <a:off x="6481809" y="1172194"/>
                <a:ext cx="309907" cy="398783"/>
              </a:xfrm>
              <a:prstGeom prst="rect">
                <a:avLst/>
              </a:prstGeom>
              <a:noFill/>
              <a:effectLst>
                <a:outerShdw blurRad="25400" dist="127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 err="1">
                <a:sym typeface="+mn-ea"/>
              </a:rPr>
              <a:t>jQuery</a:t>
            </a:r>
            <a:r>
              <a:rPr lang="zh-CN" altLang="en-US" sz="3700" dirty="0">
                <a:sym typeface="+mn-ea"/>
              </a:rPr>
              <a:t>选择器注意事项</a:t>
            </a:r>
            <a:r>
              <a:rPr lang="en-US" altLang="zh-CN" sz="3700" dirty="0">
                <a:sym typeface="+mn-ea"/>
              </a:rPr>
              <a:t>2-1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特殊符号的转义</a:t>
            </a: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获取这两个元素的选择器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357313" y="2186622"/>
            <a:ext cx="6858000" cy="9239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&lt;div id="</a:t>
            </a:r>
            <a:r>
              <a:rPr lang="en-US" b="1" dirty="0" err="1"/>
              <a:t>id#a</a:t>
            </a:r>
            <a:r>
              <a:rPr lang="en-US" dirty="0"/>
              <a:t>"&gt;</a:t>
            </a:r>
            <a:r>
              <a:rPr lang="en-US" dirty="0" err="1"/>
              <a:t>aa</a:t>
            </a:r>
            <a:r>
              <a:rPr lang="en-US" dirty="0"/>
              <a:t>&lt;/div&gt;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en-US" dirty="0"/>
              <a:t>&lt;div id="</a:t>
            </a:r>
            <a:r>
              <a:rPr lang="en-US" b="1" dirty="0"/>
              <a:t>id[2]</a:t>
            </a:r>
            <a:r>
              <a:rPr lang="en-US" dirty="0"/>
              <a:t>"&gt;cc&lt;/div&gt;</a:t>
            </a:r>
            <a:endParaRPr lang="zh-CN" altLang="en-US" dirty="0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357313" y="4004310"/>
            <a:ext cx="6858000" cy="9239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$("</a:t>
            </a:r>
            <a:r>
              <a:rPr lang="en-US" b="1" dirty="0"/>
              <a:t>#</a:t>
            </a:r>
            <a:r>
              <a:rPr lang="en-US" b="1" dirty="0" err="1"/>
              <a:t>id#a</a:t>
            </a:r>
            <a:r>
              <a:rPr lang="en-US" dirty="0"/>
              <a:t>");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en-US" dirty="0"/>
              <a:t>$("</a:t>
            </a:r>
            <a:r>
              <a:rPr lang="en-US" b="1" dirty="0"/>
              <a:t>#id[2]</a:t>
            </a:r>
            <a:r>
              <a:rPr lang="en-US" dirty="0"/>
              <a:t>");</a:t>
            </a:r>
            <a:endParaRPr lang="zh-CN" altLang="en-US" dirty="0"/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1357313" y="5223510"/>
            <a:ext cx="6858000" cy="9239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$("</a:t>
            </a:r>
            <a:r>
              <a:rPr lang="en-US" b="1" dirty="0"/>
              <a:t>#id</a:t>
            </a:r>
            <a:r>
              <a:rPr lang="en-US" b="1" dirty="0">
                <a:solidFill>
                  <a:srgbClr val="FF0000"/>
                </a:solidFill>
              </a:rPr>
              <a:t>\\</a:t>
            </a:r>
            <a:r>
              <a:rPr lang="en-US" b="1" dirty="0"/>
              <a:t>#a</a:t>
            </a:r>
            <a:r>
              <a:rPr lang="en-US" dirty="0"/>
              <a:t>");</a:t>
            </a:r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en-US" dirty="0"/>
              <a:t>$("</a:t>
            </a:r>
            <a:r>
              <a:rPr lang="en-US" b="1" dirty="0"/>
              <a:t>#id</a:t>
            </a:r>
            <a:r>
              <a:rPr lang="en-US" b="1" dirty="0">
                <a:solidFill>
                  <a:srgbClr val="FF0000"/>
                </a:solidFill>
              </a:rPr>
              <a:t>\\</a:t>
            </a:r>
            <a:r>
              <a:rPr lang="en-US" b="1" dirty="0"/>
              <a:t>[2</a:t>
            </a:r>
            <a:r>
              <a:rPr lang="en-US" b="1" dirty="0">
                <a:solidFill>
                  <a:srgbClr val="FF0000"/>
                </a:solidFill>
              </a:rPr>
              <a:t>\\</a:t>
            </a:r>
            <a:r>
              <a:rPr lang="en-US" b="1" dirty="0"/>
              <a:t>]</a:t>
            </a:r>
            <a:r>
              <a:rPr lang="en-US" dirty="0"/>
              <a:t>");</a:t>
            </a:r>
            <a:endParaRPr lang="zh-CN" altLang="en-US" dirty="0"/>
          </a:p>
        </p:txBody>
      </p:sp>
      <p:pic>
        <p:nvPicPr>
          <p:cNvPr id="22" name="Picture 2" descr="C:\Users\jian.zhang\Desktop\安卓PPT模板demo\代码展示\11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218623"/>
            <a:ext cx="534988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C:\Users\jian.zhang\Desktop\安卓PPT模板demo\代码展示\12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5361623"/>
            <a:ext cx="65722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700" dirty="0" err="1">
                <a:sym typeface="+mn-ea"/>
              </a:rPr>
              <a:t>jQuery</a:t>
            </a:r>
            <a:r>
              <a:rPr lang="zh-CN" altLang="en-US" sz="3700" dirty="0">
                <a:sym typeface="+mn-ea"/>
              </a:rPr>
              <a:t>选择器注意事项</a:t>
            </a:r>
            <a:r>
              <a:rPr lang="en-US" altLang="zh-CN" sz="3700" dirty="0">
                <a:sym typeface="+mn-ea"/>
              </a:rPr>
              <a:t>2-2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1098530" cy="481838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选择器中的空格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选择器的书写规范很严格，多一个空格或少一个空格，都会影响选择器的效果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1726883" y="3706524"/>
            <a:ext cx="6858000" cy="36988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err="1"/>
              <a:t>var</a:t>
            </a:r>
            <a:r>
              <a:rPr lang="en-US" b="1" dirty="0"/>
              <a:t> $</a:t>
            </a:r>
            <a:r>
              <a:rPr lang="en-US" b="1" dirty="0" err="1"/>
              <a:t>t_a</a:t>
            </a:r>
            <a:r>
              <a:rPr lang="en-US" b="1" dirty="0"/>
              <a:t> = $(".test :hidden"); //</a:t>
            </a:r>
            <a:r>
              <a:rPr lang="zh-CN" altLang="en-US" b="1" dirty="0"/>
              <a:t>带空格的</a:t>
            </a:r>
            <a:r>
              <a:rPr lang="en-US" b="1" dirty="0" err="1"/>
              <a:t>jQuery</a:t>
            </a:r>
            <a:r>
              <a:rPr lang="zh-CN" altLang="en-US" b="1" dirty="0"/>
              <a:t>选择器</a:t>
            </a:r>
            <a:endParaRPr lang="zh-CN" altLang="zh-CN" b="1" dirty="0"/>
          </a:p>
        </p:txBody>
      </p:sp>
      <p:sp>
        <p:nvSpPr>
          <p:cNvPr id="12" name="线形标注 1 11"/>
          <p:cNvSpPr/>
          <p:nvPr/>
        </p:nvSpPr>
        <p:spPr bwMode="auto">
          <a:xfrm>
            <a:off x="4298633" y="4278024"/>
            <a:ext cx="4786312" cy="500063"/>
          </a:xfrm>
          <a:prstGeom prst="borderCallout1">
            <a:avLst>
              <a:gd name="adj1" fmla="val -60857"/>
              <a:gd name="adj2" fmla="val -8083"/>
              <a:gd name="adj3" fmla="val 47533"/>
              <a:gd name="adj4" fmla="val -826"/>
            </a:avLst>
          </a:prstGeom>
          <a:solidFill>
            <a:srgbClr val="00C77A"/>
          </a:solidFill>
          <a:ln w="38100" algn="ctr">
            <a:solidFill>
              <a:srgbClr val="00C77A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选取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class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为“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te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s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t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”的元素内部的隐藏元素</a:t>
            </a: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1726883" y="5206712"/>
            <a:ext cx="6858000" cy="36988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err="1"/>
              <a:t>var</a:t>
            </a:r>
            <a:r>
              <a:rPr lang="en-US" b="1" dirty="0"/>
              <a:t> $</a:t>
            </a:r>
            <a:r>
              <a:rPr lang="en-US" b="1" dirty="0" err="1"/>
              <a:t>t_b</a:t>
            </a:r>
            <a:r>
              <a:rPr lang="en-US" b="1" dirty="0"/>
              <a:t> = $(".</a:t>
            </a:r>
            <a:r>
              <a:rPr lang="en-US" b="1" dirty="0" err="1"/>
              <a:t>test:hidden</a:t>
            </a:r>
            <a:r>
              <a:rPr lang="en-US" b="1" dirty="0"/>
              <a:t>");  //</a:t>
            </a:r>
            <a:r>
              <a:rPr lang="zh-CN" altLang="en-US" b="1" dirty="0"/>
              <a:t>不带空格的</a:t>
            </a:r>
            <a:r>
              <a:rPr lang="en-US" b="1" dirty="0" err="1"/>
              <a:t>jQuery</a:t>
            </a:r>
            <a:r>
              <a:rPr lang="zh-CN" altLang="en-US" b="1" dirty="0"/>
              <a:t>选择器</a:t>
            </a:r>
            <a:endParaRPr lang="zh-CN" altLang="zh-CN" b="1" dirty="0"/>
          </a:p>
        </p:txBody>
      </p:sp>
      <p:sp>
        <p:nvSpPr>
          <p:cNvPr id="16" name="线形标注 1 15"/>
          <p:cNvSpPr/>
          <p:nvPr/>
        </p:nvSpPr>
        <p:spPr bwMode="auto">
          <a:xfrm>
            <a:off x="4584383" y="5849649"/>
            <a:ext cx="3857625" cy="500063"/>
          </a:xfrm>
          <a:prstGeom prst="borderCallout1">
            <a:avLst>
              <a:gd name="adj1" fmla="val -79407"/>
              <a:gd name="adj2" fmla="val -17440"/>
              <a:gd name="adj3" fmla="val 49908"/>
              <a:gd name="adj4" fmla="val -574"/>
            </a:avLst>
          </a:prstGeom>
          <a:solidFill>
            <a:srgbClr val="00C77A"/>
          </a:solidFill>
          <a:ln w="38100" algn="ctr">
            <a:solidFill>
              <a:srgbClr val="00C77A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选取隐藏的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class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为“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test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”的元素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lang="zh-CN" altLang="en-US" sz="3700" dirty="0">
                <a:sym typeface="+mn-ea"/>
              </a:rPr>
              <a:t>制作全网热播视频页面</a:t>
            </a:r>
            <a:r>
              <a:rPr lang="en-US" altLang="zh-CN" sz="3700" dirty="0">
                <a:sym typeface="+mn-ea"/>
              </a:rPr>
              <a:t>3-1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训练要点</a:t>
            </a:r>
            <a:endParaRPr lang="en-US" altLang="zh-CN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使用过滤选择器选取元素</a:t>
            </a:r>
            <a:endParaRPr lang="zh-CN" altLang="en-US" sz="3175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3175" dirty="0">
                <a:sym typeface="+mn-ea"/>
              </a:rPr>
              <a:t>使用</a:t>
            </a:r>
            <a:r>
              <a:rPr lang="en-US" altLang="zh-CN" sz="3175" dirty="0" err="1">
                <a:sym typeface="+mn-ea"/>
              </a:rPr>
              <a:t>css</a:t>
            </a:r>
            <a:r>
              <a:rPr lang="en-US" altLang="zh-CN" sz="3175" dirty="0">
                <a:sym typeface="+mn-ea"/>
              </a:rPr>
              <a:t>( )</a:t>
            </a:r>
            <a:r>
              <a:rPr lang="zh-CN" altLang="en-US" sz="3175" dirty="0">
                <a:sym typeface="+mn-ea"/>
              </a:rPr>
              <a:t>方法设置页面元素样式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5122" name="Picture 2" descr="F:\2016年工作\ACCP8.0产品开发\jQuery\案例源码\chapter06\Chapter06截图\图6.3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65" y="3751196"/>
            <a:ext cx="3997078" cy="22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2016年工作\ACCP8.0产品开发\jQuery\案例源码\chapter06\Chapter06截图\图6.3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008" y="3751196"/>
            <a:ext cx="4740472" cy="23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lang="zh-CN" altLang="en-US" sz="3700" dirty="0">
                <a:sym typeface="+mn-ea"/>
              </a:rPr>
              <a:t>制作全网热播视频页面</a:t>
            </a:r>
            <a:r>
              <a:rPr lang="en-US" altLang="zh-CN" sz="3700" dirty="0">
                <a:sym typeface="+mn-ea"/>
              </a:rPr>
              <a:t>3-2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10915650" cy="4818380"/>
          </a:xfrm>
        </p:spPr>
        <p:txBody>
          <a:bodyPr/>
          <a:lstStyle/>
          <a:p>
            <a:pPr>
              <a:lnSpc>
                <a:spcPts val="3500"/>
              </a:lnSpc>
              <a:defRPr/>
            </a:pPr>
            <a:r>
              <a:rPr lang="zh-CN" altLang="en-US" sz="3175" dirty="0">
                <a:sym typeface="+mn-ea"/>
              </a:rPr>
              <a:t>需求说明</a:t>
            </a:r>
            <a:endParaRPr lang="zh-CN" altLang="en-US" sz="3175" dirty="0"/>
          </a:p>
          <a:p>
            <a:pPr lvl="1">
              <a:lnSpc>
                <a:spcPts val="3500"/>
              </a:lnSpc>
              <a:defRPr/>
            </a:pPr>
            <a:r>
              <a:rPr lang="zh-CN" altLang="en-US" sz="2800" dirty="0">
                <a:sym typeface="+mn-ea"/>
              </a:rPr>
              <a:t>使用选择器</a:t>
            </a:r>
            <a:r>
              <a:rPr lang="en-US" altLang="zh-CN" sz="2800" dirty="0">
                <a:sym typeface="+mn-ea"/>
              </a:rPr>
              <a:t>:not( ) </a:t>
            </a:r>
            <a:r>
              <a:rPr lang="zh-CN" altLang="en-US" sz="2800" dirty="0">
                <a:sym typeface="+mn-ea"/>
              </a:rPr>
              <a:t>设置图片与右侧内容间距</a:t>
            </a:r>
            <a:r>
              <a:rPr lang="en-US" altLang="zh-CN" sz="2800" dirty="0">
                <a:sym typeface="+mn-ea"/>
              </a:rPr>
              <a:t>10px</a:t>
            </a:r>
          </a:p>
          <a:p>
            <a:pPr lvl="1">
              <a:lnSpc>
                <a:spcPts val="3500"/>
              </a:lnSpc>
              <a:defRPr/>
            </a:pPr>
            <a:r>
              <a:rPr lang="zh-CN" altLang="en-US" sz="2800" dirty="0">
                <a:sym typeface="+mn-ea"/>
              </a:rPr>
              <a:t>使用选择器</a:t>
            </a:r>
            <a:r>
              <a:rPr lang="en-US" altLang="zh-CN" sz="2800" dirty="0">
                <a:sym typeface="+mn-ea"/>
              </a:rPr>
              <a:t>:last</a:t>
            </a:r>
            <a:r>
              <a:rPr lang="zh-CN" altLang="en-US" sz="2800" dirty="0">
                <a:sym typeface="+mn-ea"/>
              </a:rPr>
              <a:t>设置右侧列表背景颜色为</a:t>
            </a:r>
            <a:r>
              <a:rPr lang="en-US" altLang="zh-CN" sz="2800" dirty="0">
                <a:sym typeface="+mn-ea"/>
              </a:rPr>
              <a:t>#f0f0f0</a:t>
            </a:r>
          </a:p>
          <a:p>
            <a:pPr lvl="1">
              <a:lnSpc>
                <a:spcPts val="3500"/>
              </a:lnSpc>
              <a:defRPr/>
            </a:pPr>
            <a:r>
              <a:rPr lang="zh-CN" altLang="en-US" sz="2800" dirty="0">
                <a:sym typeface="+mn-ea"/>
              </a:rPr>
              <a:t>使用层次选择器、</a:t>
            </a:r>
            <a:r>
              <a:rPr lang="en-US" altLang="zh-CN" sz="2800" dirty="0">
                <a:sym typeface="+mn-ea"/>
              </a:rPr>
              <a:t>:first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:not( )</a:t>
            </a:r>
            <a:r>
              <a:rPr lang="zh-CN" altLang="en-US" sz="2800" dirty="0">
                <a:sym typeface="+mn-ea"/>
              </a:rPr>
              <a:t>设置前三个视频名称前的数字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2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背景颜色为</a:t>
            </a:r>
            <a:r>
              <a:rPr lang="en-US" altLang="zh-CN" sz="2800" dirty="0">
                <a:sym typeface="+mn-ea"/>
              </a:rPr>
              <a:t>#f0a30f</a:t>
            </a:r>
            <a:r>
              <a:rPr lang="zh-CN" altLang="en-US" sz="2800" dirty="0">
                <a:sym typeface="+mn-ea"/>
              </a:rPr>
              <a:t>，后面的数字背景颜色为</a:t>
            </a:r>
            <a:r>
              <a:rPr lang="en-US" altLang="zh-CN" sz="2800" dirty="0">
                <a:sym typeface="+mn-ea"/>
              </a:rPr>
              <a:t>#a4a3a3</a:t>
            </a:r>
          </a:p>
          <a:p>
            <a:pPr lvl="1">
              <a:lnSpc>
                <a:spcPts val="3500"/>
              </a:lnSpc>
              <a:defRPr/>
            </a:pP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5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6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7</a:t>
            </a:r>
            <a:r>
              <a:rPr lang="zh-CN" altLang="en-US" sz="2800" dirty="0">
                <a:sym typeface="+mn-ea"/>
              </a:rPr>
              <a:t>后的箭头向上，</a:t>
            </a:r>
            <a:r>
              <a:rPr lang="en-US" altLang="zh-CN" sz="2800" dirty="0">
                <a:sym typeface="+mn-ea"/>
              </a:rPr>
              <a:t>4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8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9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10</a:t>
            </a:r>
            <a:r>
              <a:rPr lang="zh-CN" altLang="en-US" sz="2800" dirty="0">
                <a:sym typeface="+mn-ea"/>
              </a:rPr>
              <a:t>后的箭头向下</a:t>
            </a:r>
          </a:p>
          <a:p>
            <a:pPr lvl="1">
              <a:lnSpc>
                <a:spcPts val="3500"/>
              </a:lnSpc>
              <a:defRPr/>
            </a:pPr>
            <a:r>
              <a:rPr lang="zh-CN" altLang="en-US" sz="2800" dirty="0">
                <a:sym typeface="+mn-ea"/>
              </a:rPr>
              <a:t>鼠标移至右侧列表上时，显示对应的隐藏内容“加入看单”，鼠标离开后隐藏内容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700" dirty="0">
                <a:sym typeface="+mn-ea"/>
              </a:rPr>
              <a:t>学生</a:t>
            </a:r>
            <a:r>
              <a:rPr sz="3700" dirty="0" err="1">
                <a:sym typeface="+mn-ea"/>
              </a:rPr>
              <a:t>操作</a:t>
            </a:r>
            <a:r>
              <a:rPr lang="en-US" altLang="zh-CN" sz="3700" dirty="0">
                <a:sym typeface="+mn-ea"/>
              </a:rPr>
              <a:t>—</a:t>
            </a:r>
            <a:r>
              <a:rPr lang="zh-CN" altLang="en-US" sz="3700" dirty="0">
                <a:sym typeface="+mn-ea"/>
              </a:rPr>
              <a:t>制作全网热播视频页面</a:t>
            </a:r>
            <a:r>
              <a:rPr lang="en-US" altLang="zh-CN" sz="3700" dirty="0">
                <a:sym typeface="+mn-ea"/>
              </a:rPr>
              <a:t>3-3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700"/>
              </a:lnSpc>
              <a:defRPr/>
            </a:pPr>
            <a:r>
              <a:rPr lang="zh-CN" altLang="en-US" dirty="0">
                <a:sym typeface="+mn-ea"/>
              </a:rPr>
              <a:t>实现思路</a:t>
            </a:r>
          </a:p>
          <a:p>
            <a:pPr lvl="1">
              <a:lnSpc>
                <a:spcPts val="3700"/>
              </a:lnSpc>
              <a:defRPr/>
            </a:pPr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sym typeface="+mn-ea"/>
              </a:rPr>
              <a:t>$(document).ready( )</a:t>
            </a:r>
            <a:r>
              <a:rPr lang="zh-CN" altLang="en-US" sz="2800" dirty="0">
                <a:sym typeface="+mn-ea"/>
              </a:rPr>
              <a:t>创建文档加载事件</a:t>
            </a:r>
          </a:p>
          <a:p>
            <a:pPr lvl="1">
              <a:lnSpc>
                <a:spcPts val="3700"/>
              </a:lnSpc>
              <a:defRPr/>
            </a:pPr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>
                <a:sym typeface="+mn-ea"/>
              </a:rPr>
              <a:t>:</a:t>
            </a:r>
            <a:r>
              <a:rPr lang="en-US" altLang="zh-CN" sz="2800" dirty="0" err="1">
                <a:sym typeface="+mn-ea"/>
              </a:rPr>
              <a:t>lt</a:t>
            </a:r>
            <a:r>
              <a:rPr lang="en-US" altLang="zh-CN" sz="2800" dirty="0">
                <a:sym typeface="+mn-ea"/>
              </a:rPr>
              <a:t>( )</a:t>
            </a:r>
            <a:r>
              <a:rPr lang="zh-CN" altLang="en-US" sz="2800" dirty="0">
                <a:sym typeface="+mn-ea"/>
              </a:rPr>
              <a:t>设置向上的背景箭头，使用</a:t>
            </a:r>
            <a:r>
              <a:rPr lang="en-US" altLang="zh-CN" sz="2800" dirty="0">
                <a:sym typeface="+mn-ea"/>
              </a:rPr>
              <a:t>:</a:t>
            </a:r>
            <a:r>
              <a:rPr lang="en-US" altLang="zh-CN" sz="2800" dirty="0" err="1">
                <a:sym typeface="+mn-ea"/>
              </a:rPr>
              <a:t>gt</a:t>
            </a:r>
            <a:r>
              <a:rPr lang="en-US" altLang="zh-CN" sz="2800" dirty="0">
                <a:sym typeface="+mn-ea"/>
              </a:rPr>
              <a:t>( )</a:t>
            </a:r>
            <a:r>
              <a:rPr lang="zh-CN" altLang="en-US" sz="2800" dirty="0">
                <a:sym typeface="+mn-ea"/>
              </a:rPr>
              <a:t>设置向下的背景箭头，使用</a:t>
            </a:r>
            <a:r>
              <a:rPr lang="en-US" altLang="zh-CN" sz="2800" dirty="0">
                <a:sym typeface="+mn-ea"/>
              </a:rPr>
              <a:t>:</a:t>
            </a:r>
            <a:r>
              <a:rPr lang="en-US" altLang="zh-CN" sz="2800" dirty="0" err="1">
                <a:sym typeface="+mn-ea"/>
              </a:rPr>
              <a:t>eq</a:t>
            </a:r>
            <a:r>
              <a:rPr lang="en-US" altLang="zh-CN" sz="2800" dirty="0">
                <a:sym typeface="+mn-ea"/>
              </a:rPr>
              <a:t>( ) </a:t>
            </a:r>
            <a:r>
              <a:rPr lang="zh-CN" altLang="en-US" sz="2800" dirty="0">
                <a:sym typeface="+mn-ea"/>
              </a:rPr>
              <a:t>设置右侧第二行的向下的背景箭</a:t>
            </a:r>
          </a:p>
          <a:p>
            <a:pPr lvl="1">
              <a:lnSpc>
                <a:spcPts val="3700"/>
              </a:lnSpc>
              <a:defRPr/>
            </a:pPr>
            <a:r>
              <a:rPr lang="zh-CN" altLang="en-US" sz="2800" dirty="0">
                <a:sym typeface="+mn-ea"/>
              </a:rPr>
              <a:t>鼠标移至元素添加</a:t>
            </a:r>
            <a:r>
              <a:rPr lang="en-US" altLang="zh-CN" sz="2800" dirty="0" err="1">
                <a:sym typeface="+mn-ea"/>
              </a:rPr>
              <a:t>mouseover</a:t>
            </a:r>
            <a:r>
              <a:rPr lang="zh-CN" altLang="en-US" sz="2800" dirty="0">
                <a:sym typeface="+mn-ea"/>
              </a:rPr>
              <a:t>事件，设置隐藏元素显示出来，使用</a:t>
            </a:r>
            <a:r>
              <a:rPr lang="en-US" altLang="zh-CN" sz="2800" dirty="0">
                <a:sym typeface="+mn-ea"/>
              </a:rPr>
              <a:t>find( )</a:t>
            </a:r>
            <a:r>
              <a:rPr lang="zh-CN" altLang="en-US" sz="2800" dirty="0">
                <a:sym typeface="+mn-ea"/>
              </a:rPr>
              <a:t>获取当前</a:t>
            </a:r>
            <a:r>
              <a:rPr lang="en-US" altLang="zh-CN" sz="2800" dirty="0">
                <a:sym typeface="+mn-ea"/>
              </a:rPr>
              <a:t>&lt;li&gt;</a:t>
            </a:r>
            <a:r>
              <a:rPr lang="zh-CN" altLang="en-US" sz="2800" dirty="0">
                <a:sym typeface="+mn-ea"/>
              </a:rPr>
              <a:t>下的</a:t>
            </a:r>
            <a:r>
              <a:rPr lang="en-US" altLang="zh-CN" sz="2800" dirty="0">
                <a:sym typeface="+mn-ea"/>
              </a:rPr>
              <a:t>&lt;p&gt;</a:t>
            </a:r>
            <a:r>
              <a:rPr lang="zh-CN" altLang="en-US" sz="2800" dirty="0">
                <a:sym typeface="+mn-ea"/>
              </a:rPr>
              <a:t>元素；鼠标离开添加</a:t>
            </a:r>
            <a:r>
              <a:rPr lang="en-US" altLang="zh-CN" sz="2800" dirty="0" err="1">
                <a:sym typeface="+mn-ea"/>
              </a:rPr>
              <a:t>mouseout</a:t>
            </a:r>
            <a:r>
              <a:rPr lang="zh-CN" altLang="en-US" sz="2800" dirty="0">
                <a:sym typeface="+mn-ea"/>
              </a:rPr>
              <a:t>事件设置元素隐藏</a:t>
            </a:r>
          </a:p>
          <a:p>
            <a:pPr lvl="1">
              <a:lnSpc>
                <a:spcPts val="3700"/>
              </a:lnSpc>
              <a:defRPr/>
            </a:pPr>
            <a:r>
              <a:rPr lang="zh-CN" altLang="en-US" sz="2800" dirty="0">
                <a:sym typeface="+mn-ea"/>
              </a:rPr>
              <a:t>使用</a:t>
            </a:r>
            <a:r>
              <a:rPr lang="en-US" altLang="zh-CN" sz="2800" dirty="0" err="1">
                <a:sym typeface="+mn-ea"/>
              </a:rPr>
              <a:t>css</a:t>
            </a:r>
            <a:r>
              <a:rPr lang="en-US" altLang="zh-CN" sz="2800" dirty="0">
                <a:sym typeface="+mn-ea"/>
              </a:rPr>
              <a:t>( )</a:t>
            </a:r>
            <a:r>
              <a:rPr lang="zh-CN" altLang="en-US" sz="2800" dirty="0">
                <a:sym typeface="+mn-ea"/>
              </a:rPr>
              <a:t>方法所选取的元素添加</a:t>
            </a:r>
            <a:r>
              <a:rPr lang="en-US" altLang="zh-CN" sz="2800" dirty="0">
                <a:sym typeface="+mn-ea"/>
              </a:rPr>
              <a:t>CSS</a:t>
            </a:r>
            <a:r>
              <a:rPr lang="zh-CN" altLang="en-US" sz="2800" dirty="0">
                <a:sym typeface="+mn-ea"/>
              </a:rPr>
              <a:t>样式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4497070" y="6126243"/>
            <a:ext cx="2105025" cy="408144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C77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3</a:t>
            </a:r>
            <a:r>
              <a:rPr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413760" y="4632960"/>
            <a:ext cx="5363845" cy="1323340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6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lstStyle/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en-US" altLang="zh-CN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3200" b="1" kern="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11" name="AutoShape 3"/>
          <p:cNvSpPr>
            <a:spLocks noChangeAspect="1" noChangeArrowheads="1"/>
          </p:cNvSpPr>
          <p:nvPr/>
        </p:nvSpPr>
        <p:spPr bwMode="auto">
          <a:xfrm>
            <a:off x="2561590" y="2409825"/>
            <a:ext cx="5225415" cy="25819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3910965" y="1906508"/>
            <a:ext cx="3214613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</a:t>
            </a:r>
          </a:p>
          <a:p>
            <a:pPr eaLnBrk="1" hangingPunct="1">
              <a:lnSpc>
                <a:spcPct val="450000"/>
              </a:lnSpc>
            </a:pPr>
            <a:r>
              <a:rPr lang="en-US" altLang="zh-CN" sz="20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20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选取元素</a:t>
            </a:r>
          </a:p>
          <a:p>
            <a:pPr eaLnBrk="1" hangingPunct="1">
              <a:lnSpc>
                <a:spcPct val="350000"/>
              </a:lnSpc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选择器的注意事项</a:t>
            </a:r>
          </a:p>
        </p:txBody>
      </p:sp>
      <p:sp>
        <p:nvSpPr>
          <p:cNvPr id="58374" name="AutoShape 3"/>
          <p:cNvSpPr/>
          <p:nvPr/>
        </p:nvSpPr>
        <p:spPr bwMode="auto">
          <a:xfrm>
            <a:off x="5915478" y="2802142"/>
            <a:ext cx="233738" cy="978008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C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58375" name="TextBox 11"/>
          <p:cNvSpPr txBox="1">
            <a:spLocks noChangeArrowheads="1"/>
          </p:cNvSpPr>
          <p:nvPr/>
        </p:nvSpPr>
        <p:spPr bwMode="auto">
          <a:xfrm>
            <a:off x="8837636" y="2409559"/>
            <a:ext cx="1547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基本选择器</a:t>
            </a:r>
          </a:p>
          <a:p>
            <a:pPr eaLnBrk="1" hangingPunct="1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层次选择器</a:t>
            </a:r>
          </a:p>
          <a:p>
            <a:pPr eaLnBrk="1" hangingPunct="1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属性选择器</a:t>
            </a:r>
          </a:p>
        </p:txBody>
      </p:sp>
      <p:sp>
        <p:nvSpPr>
          <p:cNvPr id="58376" name="TextBox 12"/>
          <p:cNvSpPr txBox="1">
            <a:spLocks noChangeArrowheads="1"/>
          </p:cNvSpPr>
          <p:nvPr/>
        </p:nvSpPr>
        <p:spPr bwMode="auto">
          <a:xfrm>
            <a:off x="6137177" y="2706392"/>
            <a:ext cx="25208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CSS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选择器选取元素</a:t>
            </a:r>
          </a:p>
          <a:p>
            <a:pPr eaLnBrk="1" hangingPunct="1">
              <a:lnSpc>
                <a:spcPct val="4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通过条件过滤选取元素</a:t>
            </a:r>
          </a:p>
        </p:txBody>
      </p:sp>
      <p:sp>
        <p:nvSpPr>
          <p:cNvPr id="58378" name="TextBox 15"/>
          <p:cNvSpPr txBox="1">
            <a:spLocks noChangeArrowheads="1"/>
          </p:cNvSpPr>
          <p:nvPr/>
        </p:nvSpPr>
        <p:spPr bwMode="auto">
          <a:xfrm>
            <a:off x="1809661" y="3079035"/>
            <a:ext cx="18192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基础</a:t>
            </a:r>
          </a:p>
        </p:txBody>
      </p:sp>
      <p:sp>
        <p:nvSpPr>
          <p:cNvPr id="58379" name="AutoShape 3"/>
          <p:cNvSpPr/>
          <p:nvPr/>
        </p:nvSpPr>
        <p:spPr bwMode="auto">
          <a:xfrm>
            <a:off x="3630295" y="1906905"/>
            <a:ext cx="356870" cy="2668905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0C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8" name="AutoShape 3"/>
          <p:cNvSpPr/>
          <p:nvPr/>
        </p:nvSpPr>
        <p:spPr bwMode="auto">
          <a:xfrm>
            <a:off x="4959752" y="1770618"/>
            <a:ext cx="179388" cy="704850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C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7" name="AutoShape 3"/>
          <p:cNvSpPr/>
          <p:nvPr/>
        </p:nvSpPr>
        <p:spPr bwMode="auto">
          <a:xfrm>
            <a:off x="8658248" y="2475137"/>
            <a:ext cx="179388" cy="65636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C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8" name="AutoShape 3"/>
          <p:cNvSpPr/>
          <p:nvPr/>
        </p:nvSpPr>
        <p:spPr bwMode="auto">
          <a:xfrm>
            <a:off x="8366465" y="3477860"/>
            <a:ext cx="179388" cy="65636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C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139499" y="1707793"/>
            <a:ext cx="25208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</a:t>
            </a:r>
          </a:p>
          <a:p>
            <a:pPr eaLnBrk="1" hangingPunct="1"/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选择器的优势</a:t>
            </a:r>
          </a:p>
          <a:p>
            <a:pPr eaLnBrk="1" hangingPunct="1"/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选择器的类型</a:t>
            </a: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8550520" y="3391108"/>
            <a:ext cx="21235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基本过滤选择器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可见性过滤选择器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课后作业</a:t>
            </a:r>
            <a:endParaRPr lang="en-US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讲师备课时根据班级情况在此添加内容，应区分必做、选做内容，以满足不同层次学生的需求</a:t>
            </a:r>
          </a:p>
          <a:p>
            <a:pPr lvl="0"/>
            <a:r>
              <a:rPr lang="zh-CN" altLang="en-US" dirty="0"/>
              <a:t>预习作业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讲师备课时根据班级情况在此添加预习内容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制作图书简介页面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使用</a:t>
            </a: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美化英雄联盟简介页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制作非缘勿扰页面特效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制作隔行变色的商品列表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制作全网热播视频页面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</a:p>
        </p:txBody>
      </p:sp>
      <p:pic>
        <p:nvPicPr>
          <p:cNvPr id="8" name="Picture 2" descr="F:\2016年工作\ACCP8.0产品开发\jQuery\案例源码\chapter06\Chapter06截图\图6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88" y="2165881"/>
            <a:ext cx="7105493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F:\2016年工作\ACCP8.0产品开发\jQuery\案例源码\chapter06\Chapter06截图\图6.11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967" y="1218580"/>
            <a:ext cx="346351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:\2016年工作\ACCP8.0产品开发\jQuery\案例源码\chapter06\Chapter06截图\图6.19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69" y="2430243"/>
            <a:ext cx="5413113" cy="34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F:\2016年工作\ACCP8.0产品开发\jQuery\案例源码\chapter06\Chapter06截图\图6.26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74" y="1218539"/>
            <a:ext cx="4073110" cy="308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:\2016年工作\ACCP8.0产品开发\jQuery\案例源码\chapter06\Chapter06截图\图6.32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58" y="3035030"/>
            <a:ext cx="5639302" cy="282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本章目标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了解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介绍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掌握调用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的方式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掌握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选择器的使用方式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了解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和原生</a:t>
            </a:r>
            <a:r>
              <a:rPr lang="en-US" altLang="zh-CN" dirty="0">
                <a:sym typeface="Arial" panose="020B0604020202020204" pitchFamily="34" charset="0"/>
              </a:rPr>
              <a:t>javascript</a:t>
            </a:r>
            <a:r>
              <a:rPr lang="zh-CN" altLang="en-US" dirty="0">
                <a:sym typeface="Arial" panose="020B0604020202020204" pitchFamily="34" charset="0"/>
              </a:rPr>
              <a:t>在使用上的区别</a:t>
            </a:r>
            <a:endParaRPr lang="zh-CN" altLang="en-US"/>
          </a:p>
        </p:txBody>
      </p:sp>
      <p:pic>
        <p:nvPicPr>
          <p:cNvPr id="5" name="图片 4" descr="重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35" y="3154680"/>
            <a:ext cx="834390" cy="549275"/>
          </a:xfrm>
          <a:prstGeom prst="rect">
            <a:avLst/>
          </a:prstGeom>
        </p:spPr>
      </p:pic>
      <p:pic>
        <p:nvPicPr>
          <p:cNvPr id="6" name="图片 5" descr="重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80" y="2376170"/>
            <a:ext cx="834390" cy="549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>
                <a:sym typeface="+mn-ea"/>
              </a:rPr>
              <a:t>jQuery</a:t>
            </a:r>
            <a:r>
              <a:rPr sz="3700">
                <a:sym typeface="+mn-ea"/>
              </a:rPr>
              <a:t>简介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由美国人</a:t>
            </a:r>
            <a:r>
              <a:rPr lang="en-US" dirty="0">
                <a:sym typeface="+mn-ea"/>
              </a:rPr>
              <a:t>John </a:t>
            </a:r>
            <a:r>
              <a:rPr lang="en-US" dirty="0" err="1">
                <a:sym typeface="+mn-ea"/>
              </a:rPr>
              <a:t>Resig</a:t>
            </a:r>
            <a:r>
              <a:rPr lang="zh-CN" altLang="en-US" dirty="0">
                <a:sym typeface="+mn-ea"/>
              </a:rPr>
              <a:t>于</a:t>
            </a:r>
            <a:r>
              <a:rPr lang="en-US" dirty="0">
                <a:sym typeface="+mn-ea"/>
              </a:rPr>
              <a:t>2006</a:t>
            </a:r>
            <a:r>
              <a:rPr lang="zh-CN" altLang="en-US" dirty="0">
                <a:sym typeface="+mn-ea"/>
              </a:rPr>
              <a:t>年创建</a:t>
            </a:r>
          </a:p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是目前最流行的</a:t>
            </a:r>
            <a:r>
              <a:rPr lang="en-US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程序库，它是对</a:t>
            </a:r>
            <a:r>
              <a:rPr lang="en-US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对象和函数的封装</a:t>
            </a:r>
          </a:p>
          <a:p>
            <a:r>
              <a:rPr lang="zh-CN" altLang="en-US" dirty="0">
                <a:sym typeface="+mn-ea"/>
              </a:rPr>
              <a:t>它的设计思想是</a:t>
            </a:r>
            <a:r>
              <a:rPr lang="en-US" altLang="zh-CN" dirty="0">
                <a:sym typeface="+mn-ea"/>
              </a:rPr>
              <a:t>write </a:t>
            </a:r>
            <a:r>
              <a:rPr lang="en-US" altLang="zh-CN" dirty="0" err="1">
                <a:sym typeface="+mn-ea"/>
              </a:rPr>
              <a:t>less,do</a:t>
            </a:r>
            <a:r>
              <a:rPr lang="en-US" altLang="zh-CN" dirty="0">
                <a:sym typeface="+mn-ea"/>
              </a:rPr>
              <a:t> more</a:t>
            </a: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7" name="Picture 2" descr="C:\Users\zhi.li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58" y="4626853"/>
            <a:ext cx="4306888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3700">
                <a:sym typeface="+mn-ea"/>
              </a:rPr>
              <a:t>初识</a:t>
            </a:r>
            <a:r>
              <a:rPr lang="en-US" sz="3700">
                <a:sym typeface="+mn-ea"/>
              </a:rPr>
              <a:t>jQuery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实现隔行变色效果，只需一句关键代码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F:\2016年工作\ACCP8.0产品开发\jQuery\案例源码\chapter05\Chapter05截图\图5.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15" y="2372995"/>
            <a:ext cx="8364855" cy="26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1453515" y="5335270"/>
            <a:ext cx="6037580" cy="368299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ea typeface="宋体" panose="02010600030101010101" pitchFamily="2" charset="-122"/>
              </a:rPr>
              <a:t>$("</a:t>
            </a:r>
            <a:r>
              <a:rPr lang="en-US" b="1" dirty="0" err="1">
                <a:solidFill>
                  <a:schemeClr val="tx1"/>
                </a:solidFill>
                <a:ea typeface="宋体" panose="02010600030101010101" pitchFamily="2" charset="-122"/>
              </a:rPr>
              <a:t>tr:even</a:t>
            </a:r>
            <a:r>
              <a:rPr lang="en-US" b="1" dirty="0">
                <a:solidFill>
                  <a:schemeClr val="tx1"/>
                </a:solidFill>
                <a:ea typeface="宋体" panose="02010600030101010101" pitchFamily="2" charset="-122"/>
              </a:rPr>
              <a:t>").</a:t>
            </a:r>
            <a:r>
              <a:rPr lang="en-US" b="1" dirty="0" err="1">
                <a:solidFill>
                  <a:schemeClr val="tx1"/>
                </a:solidFill>
                <a:ea typeface="宋体" panose="02010600030101010101" pitchFamily="2" charset="-122"/>
              </a:rPr>
              <a:t>css</a:t>
            </a:r>
            <a:r>
              <a:rPr lang="en-US" b="1" dirty="0">
                <a:solidFill>
                  <a:schemeClr val="tx1"/>
                </a:solidFill>
                <a:ea typeface="宋体" panose="02010600030101010101" pitchFamily="2" charset="-122"/>
              </a:rPr>
              <a:t>("background-color","#e8f0f2");</a:t>
            </a:r>
            <a:endParaRPr lang="en-US" altLang="zh-CN" b="1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theme/theme1.xml><?xml version="1.0" encoding="utf-8"?>
<a:theme xmlns:a="http://schemas.openxmlformats.org/drawingml/2006/main" name="Office 主题_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4215</Words>
  <Application>Microsoft Office PowerPoint</Application>
  <PresentationFormat>自定义</PresentationFormat>
  <Paragraphs>674</Paragraphs>
  <Slides>58</Slides>
  <Notes>56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59" baseType="lpstr">
      <vt:lpstr>Office 主题_2</vt:lpstr>
      <vt:lpstr>  第一章 jQuery基础</vt:lpstr>
      <vt:lpstr>本课目标</vt:lpstr>
      <vt:lpstr>课程结构图</vt:lpstr>
      <vt:lpstr>课程项目展示</vt:lpstr>
      <vt:lpstr>学习方法</vt:lpstr>
      <vt:lpstr>本章任务</vt:lpstr>
      <vt:lpstr>本章目标</vt:lpstr>
      <vt:lpstr>jQuery简介</vt:lpstr>
      <vt:lpstr>初识jQuery</vt:lpstr>
      <vt:lpstr>jQuery能做什么</vt:lpstr>
      <vt:lpstr>jQuery的优势</vt:lpstr>
      <vt:lpstr>获取jQuery</vt:lpstr>
      <vt:lpstr>jQuery库文件</vt:lpstr>
      <vt:lpstr>jQuery基本语法</vt:lpstr>
      <vt:lpstr>$(document).ready()</vt:lpstr>
      <vt:lpstr>jQuery选择器</vt:lpstr>
      <vt:lpstr>jQuery基本选择器</vt:lpstr>
      <vt:lpstr>标签选择器</vt:lpstr>
      <vt:lpstr>类选择器</vt:lpstr>
      <vt:lpstr>ID选择器</vt:lpstr>
      <vt:lpstr>并集选择器</vt:lpstr>
      <vt:lpstr>全局选择器</vt:lpstr>
      <vt:lpstr>jQuery层次选择器</vt:lpstr>
      <vt:lpstr>后代选择器</vt:lpstr>
      <vt:lpstr>子选择器</vt:lpstr>
      <vt:lpstr>相邻选择器</vt:lpstr>
      <vt:lpstr>同辈选择器</vt:lpstr>
      <vt:lpstr>学生操作—制作图书简介页面</vt:lpstr>
      <vt:lpstr>学生操作—使用jQuery美化英雄联盟简介页</vt:lpstr>
      <vt:lpstr>共性问题集中讲解</vt:lpstr>
      <vt:lpstr>jQuery属性选择器</vt:lpstr>
      <vt:lpstr> 根据属性名获取元素 </vt:lpstr>
      <vt:lpstr> 根据属性值获取元素2-1 </vt:lpstr>
      <vt:lpstr> 根据属性值获取元素2-2 </vt:lpstr>
      <vt:lpstr> 根据属性值包含特定的值获取元素3-1 </vt:lpstr>
      <vt:lpstr> 根据属性值包含特定的值获取元素3-2 </vt:lpstr>
      <vt:lpstr> 根据属性值包含特定的值获取元素3-3 </vt:lpstr>
      <vt:lpstr> 学生操作—制作非缘勿扰页面特效3-1 </vt:lpstr>
      <vt:lpstr> 学生操作—制作非缘勿扰页面特效3-2 </vt:lpstr>
      <vt:lpstr> 学生操作—制作非缘勿扰页面特效3-3 </vt:lpstr>
      <vt:lpstr>共性问题集中讲解</vt:lpstr>
      <vt:lpstr> 如何实现同一个列表不同样式 </vt:lpstr>
      <vt:lpstr> 过滤选择器 </vt:lpstr>
      <vt:lpstr>基本过滤选择器</vt:lpstr>
      <vt:lpstr>制作仿奥列表页面3-1</vt:lpstr>
      <vt:lpstr>制作仿奥列表页面3-2</vt:lpstr>
      <vt:lpstr>制作仿奥列表页面3-3</vt:lpstr>
      <vt:lpstr>学生操作—制作隔行变色的商品列表</vt:lpstr>
      <vt:lpstr>共性问题集中讲解</vt:lpstr>
      <vt:lpstr>可见性过滤选择器</vt:lpstr>
      <vt:lpstr>jQuery选择器注意事项2-1</vt:lpstr>
      <vt:lpstr>jQuery选择器注意事项2-2</vt:lpstr>
      <vt:lpstr>学生操作—制作全网热播视频页面3-1</vt:lpstr>
      <vt:lpstr>学生操作—制作全网热播视频页面3-2</vt:lpstr>
      <vt:lpstr>学生操作—制作全网热播视频页面3-3</vt:lpstr>
      <vt:lpstr>共性问题集中讲解</vt:lpstr>
      <vt:lpstr>总结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谢伟民</dc:creator>
  <cp:lastModifiedBy>Lenovo</cp:lastModifiedBy>
  <cp:revision>441</cp:revision>
  <dcterms:created xsi:type="dcterms:W3CDTF">2018-02-05T01:07:00Z</dcterms:created>
  <dcterms:modified xsi:type="dcterms:W3CDTF">2020-04-24T02:27:30Z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